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1"/>
  </p:notesMasterIdLst>
  <p:sldIdLst>
    <p:sldId id="256" r:id="rId2"/>
    <p:sldId id="257" r:id="rId3"/>
    <p:sldId id="258" r:id="rId4"/>
    <p:sldId id="259" r:id="rId5"/>
    <p:sldId id="260" r:id="rId6"/>
    <p:sldId id="261" r:id="rId7"/>
    <p:sldId id="262" r:id="rId8"/>
    <p:sldId id="673" r:id="rId9"/>
    <p:sldId id="700" r:id="rId10"/>
    <p:sldId id="699" r:id="rId11"/>
    <p:sldId id="698" r:id="rId12"/>
    <p:sldId id="697" r:id="rId13"/>
    <p:sldId id="376" r:id="rId14"/>
    <p:sldId id="378" r:id="rId15"/>
    <p:sldId id="701" r:id="rId16"/>
    <p:sldId id="674" r:id="rId17"/>
    <p:sldId id="738" r:id="rId18"/>
    <p:sldId id="702" r:id="rId19"/>
    <p:sldId id="572" r:id="rId20"/>
    <p:sldId id="628" r:id="rId21"/>
    <p:sldId id="620" r:id="rId22"/>
    <p:sldId id="629" r:id="rId23"/>
    <p:sldId id="630" r:id="rId24"/>
    <p:sldId id="659" r:id="rId25"/>
    <p:sldId id="739" r:id="rId26"/>
    <p:sldId id="631" r:id="rId27"/>
    <p:sldId id="632" r:id="rId28"/>
    <p:sldId id="633" r:id="rId29"/>
    <p:sldId id="634" r:id="rId30"/>
    <p:sldId id="635" r:id="rId31"/>
    <p:sldId id="636" r:id="rId32"/>
    <p:sldId id="637" r:id="rId33"/>
    <p:sldId id="638" r:id="rId34"/>
    <p:sldId id="639" r:id="rId35"/>
    <p:sldId id="396" r:id="rId36"/>
    <p:sldId id="648" r:id="rId37"/>
    <p:sldId id="657" r:id="rId38"/>
    <p:sldId id="656" r:id="rId39"/>
    <p:sldId id="265" r:id="rId40"/>
    <p:sldId id="658" r:id="rId41"/>
    <p:sldId id="621" r:id="rId42"/>
    <p:sldId id="668" r:id="rId43"/>
    <p:sldId id="678" r:id="rId44"/>
    <p:sldId id="640" r:id="rId45"/>
    <p:sldId id="740" r:id="rId46"/>
    <p:sldId id="676" r:id="rId47"/>
    <p:sldId id="643" r:id="rId48"/>
    <p:sldId id="641" r:id="rId49"/>
    <p:sldId id="647" r:id="rId50"/>
    <p:sldId id="645" r:id="rId51"/>
    <p:sldId id="644" r:id="rId52"/>
    <p:sldId id="703" r:id="rId53"/>
    <p:sldId id="409" r:id="rId54"/>
    <p:sldId id="704" r:id="rId55"/>
    <p:sldId id="712" r:id="rId56"/>
    <p:sldId id="713" r:id="rId57"/>
    <p:sldId id="705" r:id="rId58"/>
    <p:sldId id="729" r:id="rId59"/>
    <p:sldId id="646"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22"/>
    <p:restoredTop sz="94648"/>
  </p:normalViewPr>
  <p:slideViewPr>
    <p:cSldViewPr snapToGrid="0" snapToObjects="1">
      <p:cViewPr varScale="1">
        <p:scale>
          <a:sx n="111" d="100"/>
          <a:sy n="111" d="100"/>
        </p:scale>
        <p:origin x="240" y="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D72723-2C48-E848-85DE-98F00EFA42BB}" type="datetimeFigureOut">
              <a:rPr lang="en-US" smtClean="0"/>
              <a:t>4/7/22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C6AF64-7141-4047-8FD9-DA8112629850}" type="slidenum">
              <a:rPr lang="en-US" smtClean="0"/>
              <a:t>‹#›</a:t>
            </a:fld>
            <a:endParaRPr lang="en-US"/>
          </a:p>
        </p:txBody>
      </p:sp>
    </p:spTree>
    <p:extLst>
      <p:ext uri="{BB962C8B-B14F-4D97-AF65-F5344CB8AC3E}">
        <p14:creationId xmlns:p14="http://schemas.microsoft.com/office/powerpoint/2010/main" val="561935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Number Placeholder 6">
            <a:extLst>
              <a:ext uri="{FF2B5EF4-FFF2-40B4-BE49-F238E27FC236}">
                <a16:creationId xmlns:a16="http://schemas.microsoft.com/office/drawing/2014/main" id="{100B5073-71FB-9F4F-9161-F73FBD8A1F4D}"/>
              </a:ext>
            </a:extLst>
          </p:cNvPr>
          <p:cNvSpPr txBox="1">
            <a:spLocks noChangeArrowheads="1"/>
          </p:cNvSpPr>
          <p:nvPr/>
        </p:nvSpPr>
        <p:spPr bwMode="auto">
          <a:xfrm>
            <a:off x="4398963" y="9555163"/>
            <a:ext cx="337343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sz="2000">
                <a:solidFill>
                  <a:srgbClr val="000000"/>
                </a:solidFill>
                <a:latin typeface="Arial" panose="020B0604020202020204" pitchFamily="34" charset="0"/>
                <a:ea typeface="SimSun" panose="02010600030101010101" pitchFamily="2" charset="-122"/>
              </a:defRPr>
            </a:lvl1pPr>
            <a:lvl2pPr marL="742950" indent="-285750">
              <a:spcBef>
                <a:spcPct val="30000"/>
              </a:spcBef>
              <a:defRPr sz="1200">
                <a:solidFill>
                  <a:schemeClr val="tx1"/>
                </a:solidFill>
                <a:latin typeface="Calibri" panose="020F0502020204030204" pitchFamily="34" charset="0"/>
                <a:ea typeface="SimSun" panose="02010600030101010101" pitchFamily="2" charset="-122"/>
              </a:defRPr>
            </a:lvl2pPr>
            <a:lvl3pPr marL="1143000" indent="-228600">
              <a:spcBef>
                <a:spcPct val="30000"/>
              </a:spcBef>
              <a:defRPr sz="1200">
                <a:solidFill>
                  <a:schemeClr val="tx1"/>
                </a:solidFill>
                <a:latin typeface="Calibri" panose="020F0502020204030204" pitchFamily="34" charset="0"/>
                <a:ea typeface="SimSun" panose="02010600030101010101" pitchFamily="2" charset="-122"/>
              </a:defRPr>
            </a:lvl3pPr>
            <a:lvl4pPr marL="1600200" indent="-228600">
              <a:spcBef>
                <a:spcPct val="30000"/>
              </a:spcBef>
              <a:defRPr sz="1200">
                <a:solidFill>
                  <a:schemeClr val="tx1"/>
                </a:solidFill>
                <a:latin typeface="Calibri" panose="020F0502020204030204" pitchFamily="34" charset="0"/>
                <a:ea typeface="SimSun" panose="02010600030101010101" pitchFamily="2" charset="-122"/>
              </a:defRPr>
            </a:lvl4pPr>
            <a:lvl5pPr marL="2057400" indent="-228600">
              <a:spcBef>
                <a:spcPct val="30000"/>
              </a:spcBef>
              <a:defRPr sz="12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9pPr>
          </a:lstStyle>
          <a:p>
            <a:pPr algn="r" eaLnBrk="1"/>
            <a:fld id="{4654906B-BE73-184E-A8B9-6878C20E484E}" type="slidenum">
              <a:rPr lang="en-US" altLang="en-US" sz="1400">
                <a:latin typeface="Times New Roman" panose="02020603050405020304" pitchFamily="18" charset="0"/>
                <a:ea typeface="Arial Unicode MS" panose="020B0604020202020204" pitchFamily="34" charset="-128"/>
                <a:cs typeface="Tahoma" panose="020B0604030504040204" pitchFamily="34" charset="0"/>
              </a:rPr>
              <a:pPr algn="r" eaLnBrk="1"/>
              <a:t>13</a:t>
            </a:fld>
            <a:endParaRPr lang="en-US" altLang="en-US" sz="1400">
              <a:latin typeface="Times New Roman" panose="02020603050405020304" pitchFamily="18" charset="0"/>
              <a:ea typeface="Arial Unicode MS" panose="020B0604020202020204" pitchFamily="34" charset="-128"/>
              <a:cs typeface="Tahoma" panose="020B0604030504040204" pitchFamily="34" charset="0"/>
            </a:endParaRPr>
          </a:p>
        </p:txBody>
      </p:sp>
      <p:sp>
        <p:nvSpPr>
          <p:cNvPr id="46082" name="Slide Image Placeholder 1">
            <a:extLst>
              <a:ext uri="{FF2B5EF4-FFF2-40B4-BE49-F238E27FC236}">
                <a16:creationId xmlns:a16="http://schemas.microsoft.com/office/drawing/2014/main" id="{F7A71197-6C12-374D-B594-71C3300A798F}"/>
              </a:ext>
            </a:extLst>
          </p:cNvPr>
          <p:cNvSpPr>
            <a:spLocks noGrp="1" noRot="1" noChangeAspect="1" noTextEdit="1"/>
          </p:cNvSpPr>
          <p:nvPr>
            <p:ph type="sldImg"/>
          </p:nvPr>
        </p:nvSpPr>
        <p:spPr>
          <a:xfrm>
            <a:off x="533400" y="763588"/>
            <a:ext cx="6705600" cy="3771900"/>
          </a:xfrm>
          <a:solidFill>
            <a:srgbClr val="4472C4"/>
          </a:solidFill>
          <a:ln w="25402">
            <a:solidFill>
              <a:srgbClr val="2F528F"/>
            </a:solidFill>
            <a:miter lim="800000"/>
            <a:headEnd/>
            <a:tailEnd/>
          </a:ln>
        </p:spPr>
      </p:sp>
      <p:sp>
        <p:nvSpPr>
          <p:cNvPr id="46083" name="Notes Placeholder 2">
            <a:extLst>
              <a:ext uri="{FF2B5EF4-FFF2-40B4-BE49-F238E27FC236}">
                <a16:creationId xmlns:a16="http://schemas.microsoft.com/office/drawing/2014/main" id="{82C77D6E-6C70-9B44-AFE3-07D86D813EF5}"/>
              </a:ext>
            </a:extLst>
          </p:cNvPr>
          <p:cNvSpPr txBox="1">
            <a:spLocks noGrp="1" noChangeArrowheads="1"/>
          </p:cNvSpPr>
          <p:nvPr>
            <p:ph type="body"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4187677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Number Placeholder 6">
            <a:extLst>
              <a:ext uri="{FF2B5EF4-FFF2-40B4-BE49-F238E27FC236}">
                <a16:creationId xmlns:a16="http://schemas.microsoft.com/office/drawing/2014/main" id="{56D0567C-6F42-254C-B0DE-1D4DA9AFD47E}"/>
              </a:ext>
            </a:extLst>
          </p:cNvPr>
          <p:cNvSpPr txBox="1">
            <a:spLocks noChangeArrowheads="1"/>
          </p:cNvSpPr>
          <p:nvPr/>
        </p:nvSpPr>
        <p:spPr bwMode="auto">
          <a:xfrm>
            <a:off x="4398963" y="9555163"/>
            <a:ext cx="337343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sz="2000">
                <a:solidFill>
                  <a:srgbClr val="000000"/>
                </a:solidFill>
                <a:latin typeface="Arial" panose="020B0604020202020204" pitchFamily="34" charset="0"/>
                <a:ea typeface="SimSun" panose="02010600030101010101" pitchFamily="2" charset="-122"/>
              </a:defRPr>
            </a:lvl1pPr>
            <a:lvl2pPr marL="742950" indent="-285750">
              <a:spcBef>
                <a:spcPct val="30000"/>
              </a:spcBef>
              <a:defRPr sz="1200">
                <a:solidFill>
                  <a:schemeClr val="tx1"/>
                </a:solidFill>
                <a:latin typeface="Calibri" panose="020F0502020204030204" pitchFamily="34" charset="0"/>
                <a:ea typeface="SimSun" panose="02010600030101010101" pitchFamily="2" charset="-122"/>
              </a:defRPr>
            </a:lvl2pPr>
            <a:lvl3pPr marL="1143000" indent="-228600">
              <a:spcBef>
                <a:spcPct val="30000"/>
              </a:spcBef>
              <a:defRPr sz="1200">
                <a:solidFill>
                  <a:schemeClr val="tx1"/>
                </a:solidFill>
                <a:latin typeface="Calibri" panose="020F0502020204030204" pitchFamily="34" charset="0"/>
                <a:ea typeface="SimSun" panose="02010600030101010101" pitchFamily="2" charset="-122"/>
              </a:defRPr>
            </a:lvl3pPr>
            <a:lvl4pPr marL="1600200" indent="-228600">
              <a:spcBef>
                <a:spcPct val="30000"/>
              </a:spcBef>
              <a:defRPr sz="1200">
                <a:solidFill>
                  <a:schemeClr val="tx1"/>
                </a:solidFill>
                <a:latin typeface="Calibri" panose="020F0502020204030204" pitchFamily="34" charset="0"/>
                <a:ea typeface="SimSun" panose="02010600030101010101" pitchFamily="2" charset="-122"/>
              </a:defRPr>
            </a:lvl4pPr>
            <a:lvl5pPr marL="2057400" indent="-228600">
              <a:spcBef>
                <a:spcPct val="30000"/>
              </a:spcBef>
              <a:defRPr sz="12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9pPr>
          </a:lstStyle>
          <a:p>
            <a:pPr algn="r" eaLnBrk="1"/>
            <a:fld id="{E5B30309-566A-9B4C-AE25-37149666B4EB}" type="slidenum">
              <a:rPr lang="en-US" altLang="en-US" sz="1400">
                <a:latin typeface="Times New Roman" panose="02020603050405020304" pitchFamily="18" charset="0"/>
                <a:ea typeface="Arial Unicode MS" panose="020B0604020202020204" pitchFamily="34" charset="-128"/>
                <a:cs typeface="Tahoma" panose="020B0604030504040204" pitchFamily="34" charset="0"/>
              </a:rPr>
              <a:pPr algn="r" eaLnBrk="1"/>
              <a:t>14</a:t>
            </a:fld>
            <a:endParaRPr lang="en-US" altLang="en-US" sz="1400">
              <a:latin typeface="Times New Roman" panose="02020603050405020304" pitchFamily="18" charset="0"/>
              <a:ea typeface="Arial Unicode MS" panose="020B0604020202020204" pitchFamily="34" charset="-128"/>
              <a:cs typeface="Tahoma" panose="020B0604030504040204" pitchFamily="34" charset="0"/>
            </a:endParaRPr>
          </a:p>
        </p:txBody>
      </p:sp>
      <p:sp>
        <p:nvSpPr>
          <p:cNvPr id="44034" name="Slide Image Placeholder 1">
            <a:extLst>
              <a:ext uri="{FF2B5EF4-FFF2-40B4-BE49-F238E27FC236}">
                <a16:creationId xmlns:a16="http://schemas.microsoft.com/office/drawing/2014/main" id="{C0BC31B3-F149-DD46-98F3-C4C215FAC8A5}"/>
              </a:ext>
            </a:extLst>
          </p:cNvPr>
          <p:cNvSpPr>
            <a:spLocks noGrp="1" noRot="1" noChangeAspect="1" noTextEdit="1"/>
          </p:cNvSpPr>
          <p:nvPr>
            <p:ph type="sldImg"/>
          </p:nvPr>
        </p:nvSpPr>
        <p:spPr>
          <a:xfrm>
            <a:off x="533400" y="763588"/>
            <a:ext cx="6705600" cy="3771900"/>
          </a:xfrm>
          <a:solidFill>
            <a:srgbClr val="4472C4"/>
          </a:solidFill>
          <a:ln w="25402">
            <a:solidFill>
              <a:srgbClr val="2F528F"/>
            </a:solidFill>
            <a:miter lim="800000"/>
            <a:headEnd/>
            <a:tailEnd/>
          </a:ln>
        </p:spPr>
      </p:sp>
      <p:sp>
        <p:nvSpPr>
          <p:cNvPr id="44035" name="Notes Placeholder 2">
            <a:extLst>
              <a:ext uri="{FF2B5EF4-FFF2-40B4-BE49-F238E27FC236}">
                <a16:creationId xmlns:a16="http://schemas.microsoft.com/office/drawing/2014/main" id="{5C43D1FD-1C34-9544-9889-6359AEB968DA}"/>
              </a:ext>
            </a:extLst>
          </p:cNvPr>
          <p:cNvSpPr txBox="1">
            <a:spLocks noGrp="1" noChangeArrowheads="1"/>
          </p:cNvSpPr>
          <p:nvPr>
            <p:ph type="body"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1">
            <a:prstTxWarp prst="textNoShape">
              <a:avLst/>
            </a:prstTxWarp>
          </a:bodyPr>
          <a:lstStyle/>
          <a:p>
            <a:pPr eaLnBrk="1"/>
            <a:endParaRPr altLang="en-US">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783616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1B077-BA93-814A-BC3D-0C13C96CD0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24C7EFD-9783-6E41-A590-DA2B09B37C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4B2D7E-EDBE-CD42-B9C1-6B3BF43F3A80}"/>
              </a:ext>
            </a:extLst>
          </p:cNvPr>
          <p:cNvSpPr>
            <a:spLocks noGrp="1"/>
          </p:cNvSpPr>
          <p:nvPr>
            <p:ph type="dt" sz="half" idx="10"/>
          </p:nvPr>
        </p:nvSpPr>
        <p:spPr/>
        <p:txBody>
          <a:bodyPr/>
          <a:lstStyle/>
          <a:p>
            <a:fld id="{277FDC2B-C75A-744E-A228-0B7E2EFC01FA}" type="datetimeFigureOut">
              <a:rPr lang="en-US" smtClean="0"/>
              <a:t>4/7/22</a:t>
            </a:fld>
            <a:endParaRPr lang="en-US"/>
          </a:p>
        </p:txBody>
      </p:sp>
      <p:sp>
        <p:nvSpPr>
          <p:cNvPr id="5" name="Footer Placeholder 4">
            <a:extLst>
              <a:ext uri="{FF2B5EF4-FFF2-40B4-BE49-F238E27FC236}">
                <a16:creationId xmlns:a16="http://schemas.microsoft.com/office/drawing/2014/main" id="{2C509D7A-F417-F845-8133-8C16DA3A7A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5CBA7F-0190-6E4D-AC42-F68A729CC1B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56649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C2EBC-4BEA-2141-93CE-7451C383CFC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0844FD7-5419-6B40-B55A-A92BFD4CBB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1C0F0B-16D2-5E45-BAAA-2418C72230A1}"/>
              </a:ext>
            </a:extLst>
          </p:cNvPr>
          <p:cNvSpPr>
            <a:spLocks noGrp="1"/>
          </p:cNvSpPr>
          <p:nvPr>
            <p:ph type="dt" sz="half" idx="10"/>
          </p:nvPr>
        </p:nvSpPr>
        <p:spPr/>
        <p:txBody>
          <a:bodyPr/>
          <a:lstStyle/>
          <a:p>
            <a:fld id="{277FDC2B-C75A-744E-A228-0B7E2EFC01FA}" type="datetimeFigureOut">
              <a:rPr lang="en-US" smtClean="0"/>
              <a:t>4/7/22</a:t>
            </a:fld>
            <a:endParaRPr lang="en-US"/>
          </a:p>
        </p:txBody>
      </p:sp>
      <p:sp>
        <p:nvSpPr>
          <p:cNvPr id="5" name="Footer Placeholder 4">
            <a:extLst>
              <a:ext uri="{FF2B5EF4-FFF2-40B4-BE49-F238E27FC236}">
                <a16:creationId xmlns:a16="http://schemas.microsoft.com/office/drawing/2014/main" id="{6D8BEBC3-FBCC-4A4D-A499-7D8259DE8B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681D56-9F99-754F-BEAE-D6833B598A6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17873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69C073-CE30-5D49-A267-B161743010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D969E1-A1C5-A743-A797-A16C470F72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1DF562-995F-A042-A75B-175998F8E64E}"/>
              </a:ext>
            </a:extLst>
          </p:cNvPr>
          <p:cNvSpPr>
            <a:spLocks noGrp="1"/>
          </p:cNvSpPr>
          <p:nvPr>
            <p:ph type="dt" sz="half" idx="10"/>
          </p:nvPr>
        </p:nvSpPr>
        <p:spPr/>
        <p:txBody>
          <a:bodyPr/>
          <a:lstStyle/>
          <a:p>
            <a:fld id="{277FDC2B-C75A-744E-A228-0B7E2EFC01FA}" type="datetimeFigureOut">
              <a:rPr lang="en-US" smtClean="0"/>
              <a:t>4/7/22</a:t>
            </a:fld>
            <a:endParaRPr lang="en-US"/>
          </a:p>
        </p:txBody>
      </p:sp>
      <p:sp>
        <p:nvSpPr>
          <p:cNvPr id="5" name="Footer Placeholder 4">
            <a:extLst>
              <a:ext uri="{FF2B5EF4-FFF2-40B4-BE49-F238E27FC236}">
                <a16:creationId xmlns:a16="http://schemas.microsoft.com/office/drawing/2014/main" id="{955A5E48-1485-8D4A-936E-EA66E7171B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C3CA4F-F5CD-084D-9CDC-30C7E504E343}"/>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105773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79923-8520-5A45-B383-9B4E72A154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8842B9-975C-DD45-88E8-0BC978F66A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48FEDE-E72E-7048-B8AF-54FD599F5486}"/>
              </a:ext>
            </a:extLst>
          </p:cNvPr>
          <p:cNvSpPr>
            <a:spLocks noGrp="1"/>
          </p:cNvSpPr>
          <p:nvPr>
            <p:ph type="dt" sz="half" idx="10"/>
          </p:nvPr>
        </p:nvSpPr>
        <p:spPr/>
        <p:txBody>
          <a:bodyPr/>
          <a:lstStyle/>
          <a:p>
            <a:fld id="{277FDC2B-C75A-744E-A228-0B7E2EFC01FA}" type="datetimeFigureOut">
              <a:rPr lang="en-US" smtClean="0"/>
              <a:t>4/7/22</a:t>
            </a:fld>
            <a:endParaRPr lang="en-US"/>
          </a:p>
        </p:txBody>
      </p:sp>
      <p:sp>
        <p:nvSpPr>
          <p:cNvPr id="5" name="Footer Placeholder 4">
            <a:extLst>
              <a:ext uri="{FF2B5EF4-FFF2-40B4-BE49-F238E27FC236}">
                <a16:creationId xmlns:a16="http://schemas.microsoft.com/office/drawing/2014/main" id="{2834113F-286C-A649-9657-0F57F9E1D3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4EA624-46A4-3E4C-BD61-4EEA63A440F4}"/>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250831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B2580-7380-2C4A-80C2-DD98B64E5A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CD66223-A542-8449-8CA1-BF63EC9B89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6A1D72-7CE6-DE44-A7B4-E13B267E1BE3}"/>
              </a:ext>
            </a:extLst>
          </p:cNvPr>
          <p:cNvSpPr>
            <a:spLocks noGrp="1"/>
          </p:cNvSpPr>
          <p:nvPr>
            <p:ph type="dt" sz="half" idx="10"/>
          </p:nvPr>
        </p:nvSpPr>
        <p:spPr/>
        <p:txBody>
          <a:bodyPr/>
          <a:lstStyle/>
          <a:p>
            <a:fld id="{277FDC2B-C75A-744E-A228-0B7E2EFC01FA}" type="datetimeFigureOut">
              <a:rPr lang="en-US" smtClean="0"/>
              <a:t>4/7/22</a:t>
            </a:fld>
            <a:endParaRPr lang="en-US"/>
          </a:p>
        </p:txBody>
      </p:sp>
      <p:sp>
        <p:nvSpPr>
          <p:cNvPr id="5" name="Footer Placeholder 4">
            <a:extLst>
              <a:ext uri="{FF2B5EF4-FFF2-40B4-BE49-F238E27FC236}">
                <a16:creationId xmlns:a16="http://schemas.microsoft.com/office/drawing/2014/main" id="{4CF205AB-64F7-324E-8C75-2B5A78E669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56B0D1-9D52-E243-8DFF-F1C3C993C7E8}"/>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532117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4399F-D688-A84E-BB9A-EAF077F7F9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9A4F6B-78CB-2B46-B891-2D96BB96DD0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780B66-7FEF-3E4E-8321-A59385BD2F9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84042F-BA89-DF4F-9C3A-825C46A57C08}"/>
              </a:ext>
            </a:extLst>
          </p:cNvPr>
          <p:cNvSpPr>
            <a:spLocks noGrp="1"/>
          </p:cNvSpPr>
          <p:nvPr>
            <p:ph type="dt" sz="half" idx="10"/>
          </p:nvPr>
        </p:nvSpPr>
        <p:spPr/>
        <p:txBody>
          <a:bodyPr/>
          <a:lstStyle/>
          <a:p>
            <a:fld id="{277FDC2B-C75A-744E-A228-0B7E2EFC01FA}" type="datetimeFigureOut">
              <a:rPr lang="en-US" smtClean="0"/>
              <a:t>4/7/22</a:t>
            </a:fld>
            <a:endParaRPr lang="en-US"/>
          </a:p>
        </p:txBody>
      </p:sp>
      <p:sp>
        <p:nvSpPr>
          <p:cNvPr id="6" name="Footer Placeholder 5">
            <a:extLst>
              <a:ext uri="{FF2B5EF4-FFF2-40B4-BE49-F238E27FC236}">
                <a16:creationId xmlns:a16="http://schemas.microsoft.com/office/drawing/2014/main" id="{8F865DF4-135E-6041-B3E8-6E8BC7BD34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AE7EB0-827B-0C4B-BA06-70C2A765BC30}"/>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355430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ED356-008A-074E-9DF0-7FF9C26FCF9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34269E-75FA-4947-BB95-1056F2B389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5E90E5-FDC3-5441-98C8-E4460D33F3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5FDA81-AED7-1A43-9CB5-DF77CECD2E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71FFCC-7104-134D-BA62-2D9284FA5F5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21DC1E4-7B32-1D4E-BF0E-9527FEA45F02}"/>
              </a:ext>
            </a:extLst>
          </p:cNvPr>
          <p:cNvSpPr>
            <a:spLocks noGrp="1"/>
          </p:cNvSpPr>
          <p:nvPr>
            <p:ph type="dt" sz="half" idx="10"/>
          </p:nvPr>
        </p:nvSpPr>
        <p:spPr/>
        <p:txBody>
          <a:bodyPr/>
          <a:lstStyle/>
          <a:p>
            <a:fld id="{277FDC2B-C75A-744E-A228-0B7E2EFC01FA}" type="datetimeFigureOut">
              <a:rPr lang="en-US" smtClean="0"/>
              <a:t>4/7/22</a:t>
            </a:fld>
            <a:endParaRPr lang="en-US"/>
          </a:p>
        </p:txBody>
      </p:sp>
      <p:sp>
        <p:nvSpPr>
          <p:cNvPr id="8" name="Footer Placeholder 7">
            <a:extLst>
              <a:ext uri="{FF2B5EF4-FFF2-40B4-BE49-F238E27FC236}">
                <a16:creationId xmlns:a16="http://schemas.microsoft.com/office/drawing/2014/main" id="{D87737C3-179D-6240-A5A5-0340498D53F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89440B-D647-2947-AAA8-9FBFD1C8F30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1226452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6E06B-9DDC-0445-9737-9C7D1205F5B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1B3C11-1A2E-9643-81CE-9B3653BF4C03}"/>
              </a:ext>
            </a:extLst>
          </p:cNvPr>
          <p:cNvSpPr>
            <a:spLocks noGrp="1"/>
          </p:cNvSpPr>
          <p:nvPr>
            <p:ph type="dt" sz="half" idx="10"/>
          </p:nvPr>
        </p:nvSpPr>
        <p:spPr/>
        <p:txBody>
          <a:bodyPr/>
          <a:lstStyle/>
          <a:p>
            <a:fld id="{277FDC2B-C75A-744E-A228-0B7E2EFC01FA}" type="datetimeFigureOut">
              <a:rPr lang="en-US" smtClean="0"/>
              <a:t>4/7/22</a:t>
            </a:fld>
            <a:endParaRPr lang="en-US"/>
          </a:p>
        </p:txBody>
      </p:sp>
      <p:sp>
        <p:nvSpPr>
          <p:cNvPr id="4" name="Footer Placeholder 3">
            <a:extLst>
              <a:ext uri="{FF2B5EF4-FFF2-40B4-BE49-F238E27FC236}">
                <a16:creationId xmlns:a16="http://schemas.microsoft.com/office/drawing/2014/main" id="{42553606-CF06-4E49-83C8-BC5D033DE9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7238D00-4569-B344-A191-292506E4E392}"/>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713792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D308BE-E964-4E41-931D-12176FDF5365}"/>
              </a:ext>
            </a:extLst>
          </p:cNvPr>
          <p:cNvSpPr>
            <a:spLocks noGrp="1"/>
          </p:cNvSpPr>
          <p:nvPr>
            <p:ph type="dt" sz="half" idx="10"/>
          </p:nvPr>
        </p:nvSpPr>
        <p:spPr/>
        <p:txBody>
          <a:bodyPr/>
          <a:lstStyle/>
          <a:p>
            <a:fld id="{277FDC2B-C75A-744E-A228-0B7E2EFC01FA}" type="datetimeFigureOut">
              <a:rPr lang="en-US" smtClean="0"/>
              <a:t>4/7/22</a:t>
            </a:fld>
            <a:endParaRPr lang="en-US"/>
          </a:p>
        </p:txBody>
      </p:sp>
      <p:sp>
        <p:nvSpPr>
          <p:cNvPr id="3" name="Footer Placeholder 2">
            <a:extLst>
              <a:ext uri="{FF2B5EF4-FFF2-40B4-BE49-F238E27FC236}">
                <a16:creationId xmlns:a16="http://schemas.microsoft.com/office/drawing/2014/main" id="{78B284C6-C4DC-F84A-8A4F-9F191BB4291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82741B-966C-9D4D-8BAD-88392C8DD13E}"/>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085159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9653F-A173-AB4F-9920-B3E25B7292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F76D691-1283-1345-94FC-4A7D473C71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386AFE-9A7F-2C48-B735-F65677FA54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9EC89F-8E98-F44C-9A2B-88AFCA187791}"/>
              </a:ext>
            </a:extLst>
          </p:cNvPr>
          <p:cNvSpPr>
            <a:spLocks noGrp="1"/>
          </p:cNvSpPr>
          <p:nvPr>
            <p:ph type="dt" sz="half" idx="10"/>
          </p:nvPr>
        </p:nvSpPr>
        <p:spPr/>
        <p:txBody>
          <a:bodyPr/>
          <a:lstStyle/>
          <a:p>
            <a:fld id="{277FDC2B-C75A-744E-A228-0B7E2EFC01FA}" type="datetimeFigureOut">
              <a:rPr lang="en-US" smtClean="0"/>
              <a:t>4/7/22</a:t>
            </a:fld>
            <a:endParaRPr lang="en-US"/>
          </a:p>
        </p:txBody>
      </p:sp>
      <p:sp>
        <p:nvSpPr>
          <p:cNvPr id="6" name="Footer Placeholder 5">
            <a:extLst>
              <a:ext uri="{FF2B5EF4-FFF2-40B4-BE49-F238E27FC236}">
                <a16:creationId xmlns:a16="http://schemas.microsoft.com/office/drawing/2014/main" id="{BEDCFD2C-9F26-0141-AF1B-C49D2C2997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94988E-CE24-3945-B317-F4FC7C6C1672}"/>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039403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D3FFB-BFCC-5345-A6EC-923E255739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E7F02AF-8460-FB4A-A65B-4E34EAF4E4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CCC03A-A0FD-2B41-B9D2-0C9457843B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5E6CF1-0C99-3D4C-A527-B7133FBCA66A}"/>
              </a:ext>
            </a:extLst>
          </p:cNvPr>
          <p:cNvSpPr>
            <a:spLocks noGrp="1"/>
          </p:cNvSpPr>
          <p:nvPr>
            <p:ph type="dt" sz="half" idx="10"/>
          </p:nvPr>
        </p:nvSpPr>
        <p:spPr/>
        <p:txBody>
          <a:bodyPr/>
          <a:lstStyle/>
          <a:p>
            <a:fld id="{277FDC2B-C75A-744E-A228-0B7E2EFC01FA}" type="datetimeFigureOut">
              <a:rPr lang="en-US" smtClean="0"/>
              <a:t>4/7/22</a:t>
            </a:fld>
            <a:endParaRPr lang="en-US"/>
          </a:p>
        </p:txBody>
      </p:sp>
      <p:sp>
        <p:nvSpPr>
          <p:cNvPr id="6" name="Footer Placeholder 5">
            <a:extLst>
              <a:ext uri="{FF2B5EF4-FFF2-40B4-BE49-F238E27FC236}">
                <a16:creationId xmlns:a16="http://schemas.microsoft.com/office/drawing/2014/main" id="{047D3AF1-CFB9-5B4B-9515-C9D07221CA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6BCDA6-2787-6E46-8F3E-2896F69FE8D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60707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64B4C1-30E0-4441-AA9C-9BCFEB64DC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ADC176-A4EA-E348-8200-EF0EE6B886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25D8B5-BAF3-1640-9D09-2051932D33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7FDC2B-C75A-744E-A228-0B7E2EFC01FA}" type="datetimeFigureOut">
              <a:rPr lang="en-US" smtClean="0"/>
              <a:t>4/7/22</a:t>
            </a:fld>
            <a:endParaRPr lang="en-US"/>
          </a:p>
        </p:txBody>
      </p:sp>
      <p:sp>
        <p:nvSpPr>
          <p:cNvPr id="5" name="Footer Placeholder 4">
            <a:extLst>
              <a:ext uri="{FF2B5EF4-FFF2-40B4-BE49-F238E27FC236}">
                <a16:creationId xmlns:a16="http://schemas.microsoft.com/office/drawing/2014/main" id="{F4185315-9FFB-F34F-85F5-92D0BF4A0E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E6FB342-F638-F04F-8910-B515268278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B0AE1D-4D59-9B44-A51C-AD472A262FFF}" type="slidenum">
              <a:rPr lang="en-US" smtClean="0"/>
              <a:t>‹#›</a:t>
            </a:fld>
            <a:endParaRPr lang="en-US"/>
          </a:p>
        </p:txBody>
      </p:sp>
    </p:spTree>
    <p:extLst>
      <p:ext uri="{BB962C8B-B14F-4D97-AF65-F5344CB8AC3E}">
        <p14:creationId xmlns:p14="http://schemas.microsoft.com/office/powerpoint/2010/main" val="19817272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hyperlink" Target="mailto:megan@devotedcreations.com" TargetMode="External"/><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5" name="Rectangle 75">
            <a:extLst>
              <a:ext uri="{FF2B5EF4-FFF2-40B4-BE49-F238E27FC236}">
                <a16:creationId xmlns:a16="http://schemas.microsoft.com/office/drawing/2014/main" id="{C7F55EAC-550A-4BDD-9099-3F20B8FA0E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reeform: Shape 77">
            <a:extLst>
              <a:ext uri="{FF2B5EF4-FFF2-40B4-BE49-F238E27FC236}">
                <a16:creationId xmlns:a16="http://schemas.microsoft.com/office/drawing/2014/main" id="{DC4F5A5F-493F-49AE-89B6-D5AF5EBC8B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6724001 w 12192000"/>
              <a:gd name="connsiteY0" fmla="*/ 434021 h 6858000"/>
              <a:gd name="connsiteX1" fmla="*/ 6471155 w 12192000"/>
              <a:gd name="connsiteY1" fmla="*/ 434599 h 6858000"/>
              <a:gd name="connsiteX2" fmla="*/ 5384913 w 12192000"/>
              <a:gd name="connsiteY2" fmla="*/ 497971 h 6858000"/>
              <a:gd name="connsiteX3" fmla="*/ 4818280 w 12192000"/>
              <a:gd name="connsiteY3" fmla="*/ 541802 h 6858000"/>
              <a:gd name="connsiteX4" fmla="*/ 3965428 w 12192000"/>
              <a:gd name="connsiteY4" fmla="*/ 675942 h 6858000"/>
              <a:gd name="connsiteX5" fmla="*/ 3699528 w 12192000"/>
              <a:gd name="connsiteY5" fmla="*/ 770472 h 6858000"/>
              <a:gd name="connsiteX6" fmla="*/ 3438854 w 12192000"/>
              <a:gd name="connsiteY6" fmla="*/ 834899 h 6858000"/>
              <a:gd name="connsiteX7" fmla="*/ 3367443 w 12192000"/>
              <a:gd name="connsiteY7" fmla="*/ 893518 h 6858000"/>
              <a:gd name="connsiteX8" fmla="*/ 3467301 w 12192000"/>
              <a:gd name="connsiteY8" fmla="*/ 953722 h 6858000"/>
              <a:gd name="connsiteX9" fmla="*/ 3889955 w 12192000"/>
              <a:gd name="connsiteY9" fmla="*/ 977486 h 6858000"/>
              <a:gd name="connsiteX10" fmla="*/ 3502135 w 12192000"/>
              <a:gd name="connsiteY10" fmla="*/ 1054062 h 6858000"/>
              <a:gd name="connsiteX11" fmla="*/ 4072832 w 12192000"/>
              <a:gd name="connsiteY11" fmla="*/ 1017622 h 6858000"/>
              <a:gd name="connsiteX12" fmla="*/ 4244099 w 12192000"/>
              <a:gd name="connsiteY12" fmla="*/ 1030825 h 6858000"/>
              <a:gd name="connsiteX13" fmla="*/ 4095475 w 12192000"/>
              <a:gd name="connsiteY13" fmla="*/ 1092084 h 6858000"/>
              <a:gd name="connsiteX14" fmla="*/ 3327386 w 12192000"/>
              <a:gd name="connsiteY14" fmla="*/ 1215660 h 6858000"/>
              <a:gd name="connsiteX15" fmla="*/ 3254813 w 12192000"/>
              <a:gd name="connsiteY15" fmla="*/ 1226749 h 6858000"/>
              <a:gd name="connsiteX16" fmla="*/ 2776427 w 12192000"/>
              <a:gd name="connsiteY16" fmla="*/ 1401552 h 6858000"/>
              <a:gd name="connsiteX17" fmla="*/ 3063226 w 12192000"/>
              <a:gd name="connsiteY17" fmla="*/ 1384124 h 6858000"/>
              <a:gd name="connsiteX18" fmla="*/ 2754945 w 12192000"/>
              <a:gd name="connsiteY18" fmla="*/ 1495025 h 6858000"/>
              <a:gd name="connsiteX19" fmla="*/ 2381061 w 12192000"/>
              <a:gd name="connsiteY19" fmla="*/ 1619658 h 6858000"/>
              <a:gd name="connsiteX20" fmla="*/ 2008336 w 12192000"/>
              <a:gd name="connsiteY20" fmla="*/ 1814527 h 6858000"/>
              <a:gd name="connsiteX21" fmla="*/ 1740695 w 12192000"/>
              <a:gd name="connsiteY21" fmla="*/ 1914337 h 6858000"/>
              <a:gd name="connsiteX22" fmla="*/ 1787720 w 12192000"/>
              <a:gd name="connsiteY22" fmla="*/ 1991970 h 6858000"/>
              <a:gd name="connsiteX23" fmla="*/ 1754048 w 12192000"/>
              <a:gd name="connsiteY23" fmla="*/ 2078049 h 6858000"/>
              <a:gd name="connsiteX24" fmla="*/ 2228951 w 12192000"/>
              <a:gd name="connsiteY24" fmla="*/ 1996721 h 6858000"/>
              <a:gd name="connsiteX25" fmla="*/ 2054781 w 12192000"/>
              <a:gd name="connsiteY25" fmla="*/ 2053228 h 6858000"/>
              <a:gd name="connsiteX26" fmla="*/ 1985693 w 12192000"/>
              <a:gd name="connsiteY26" fmla="*/ 2109207 h 6858000"/>
              <a:gd name="connsiteX27" fmla="*/ 2061168 w 12192000"/>
              <a:gd name="connsiteY27" fmla="*/ 2130859 h 6858000"/>
              <a:gd name="connsiteX28" fmla="*/ 2388026 w 12192000"/>
              <a:gd name="connsiteY28" fmla="*/ 2184726 h 6858000"/>
              <a:gd name="connsiteX29" fmla="*/ 1560719 w 12192000"/>
              <a:gd name="connsiteY29" fmla="*/ 2384876 h 6858000"/>
              <a:gd name="connsiteX30" fmla="*/ 1679734 w 12192000"/>
              <a:gd name="connsiteY30" fmla="*/ 2400191 h 6858000"/>
              <a:gd name="connsiteX31" fmla="*/ 2882089 w 12192000"/>
              <a:gd name="connsiteY31" fmla="*/ 2383292 h 6858000"/>
              <a:gd name="connsiteX32" fmla="*/ 3116638 w 12192000"/>
              <a:gd name="connsiteY32" fmla="*/ 2359528 h 6858000"/>
              <a:gd name="connsiteX33" fmla="*/ 2897765 w 12192000"/>
              <a:gd name="connsiteY33" fmla="*/ 2758243 h 6858000"/>
              <a:gd name="connsiteX34" fmla="*/ 2981367 w 12192000"/>
              <a:gd name="connsiteY34" fmla="*/ 2829008 h 6858000"/>
              <a:gd name="connsiteX35" fmla="*/ 2682955 w 12192000"/>
              <a:gd name="connsiteY35" fmla="*/ 2846436 h 6858000"/>
              <a:gd name="connsiteX36" fmla="*/ 2099485 w 12192000"/>
              <a:gd name="connsiteY36" fmla="*/ 3066653 h 6858000"/>
              <a:gd name="connsiteX37" fmla="*/ 1807460 w 12192000"/>
              <a:gd name="connsiteY37" fmla="*/ 3454808 h 6858000"/>
              <a:gd name="connsiteX38" fmla="*/ 1921251 w 12192000"/>
              <a:gd name="connsiteY38" fmla="*/ 3540889 h 6858000"/>
              <a:gd name="connsiteX39" fmla="*/ 1453313 w 12192000"/>
              <a:gd name="connsiteY39" fmla="*/ 3637002 h 6858000"/>
              <a:gd name="connsiteX40" fmla="*/ 1686122 w 12192000"/>
              <a:gd name="connsiteY40" fmla="*/ 3667634 h 6858000"/>
              <a:gd name="connsiteX41" fmla="*/ 1513692 w 12192000"/>
              <a:gd name="connsiteY41" fmla="*/ 3725196 h 6858000"/>
              <a:gd name="connsiteX42" fmla="*/ 1369711 w 12192000"/>
              <a:gd name="connsiteY42" fmla="*/ 3826063 h 6858000"/>
              <a:gd name="connsiteX43" fmla="*/ 2051298 w 12192000"/>
              <a:gd name="connsiteY43" fmla="*/ 3754242 h 6858000"/>
              <a:gd name="connsiteX44" fmla="*/ 2245207 w 12192000"/>
              <a:gd name="connsiteY44" fmla="*/ 3797018 h 6858000"/>
              <a:gd name="connsiteX45" fmla="*/ 2353192 w 12192000"/>
              <a:gd name="connsiteY45" fmla="*/ 3796489 h 6858000"/>
              <a:gd name="connsiteX46" fmla="*/ 2490207 w 12192000"/>
              <a:gd name="connsiteY46" fmla="*/ 3801242 h 6858000"/>
              <a:gd name="connsiteX47" fmla="*/ 2375835 w 12192000"/>
              <a:gd name="connsiteY47" fmla="*/ 3839794 h 6858000"/>
              <a:gd name="connsiteX48" fmla="*/ 2522138 w 12192000"/>
              <a:gd name="connsiteY48" fmla="*/ 4009841 h 6858000"/>
              <a:gd name="connsiteX49" fmla="*/ 1998466 w 12192000"/>
              <a:gd name="connsiteY49" fmla="*/ 4130778 h 6858000"/>
              <a:gd name="connsiteX50" fmla="*/ 2114580 w 12192000"/>
              <a:gd name="connsiteY50" fmla="*/ 4154543 h 6858000"/>
              <a:gd name="connsiteX51" fmla="*/ 2177862 w 12192000"/>
              <a:gd name="connsiteY51" fmla="*/ 4189925 h 6858000"/>
              <a:gd name="connsiteX52" fmla="*/ 1868419 w 12192000"/>
              <a:gd name="connsiteY52" fmla="*/ 4382153 h 6858000"/>
              <a:gd name="connsiteX53" fmla="*/ 2279460 w 12192000"/>
              <a:gd name="connsiteY53" fmla="*/ 4356805 h 6858000"/>
              <a:gd name="connsiteX54" fmla="*/ 2029817 w 12192000"/>
              <a:gd name="connsiteY54" fmla="*/ 4468235 h 6858000"/>
              <a:gd name="connsiteX55" fmla="*/ 1560137 w 12192000"/>
              <a:gd name="connsiteY55" fmla="*/ 4730172 h 6858000"/>
              <a:gd name="connsiteX56" fmla="*/ 1956664 w 12192000"/>
              <a:gd name="connsiteY56" fmla="*/ 4820477 h 6858000"/>
              <a:gd name="connsiteX57" fmla="*/ 3268168 w 12192000"/>
              <a:gd name="connsiteY57" fmla="*/ 4852692 h 6858000"/>
              <a:gd name="connsiteX58" fmla="*/ 2807197 w 12192000"/>
              <a:gd name="connsiteY58" fmla="*/ 4939300 h 6858000"/>
              <a:gd name="connsiteX59" fmla="*/ 2721272 w 12192000"/>
              <a:gd name="connsiteY59" fmla="*/ 4970458 h 6858000"/>
              <a:gd name="connsiteX60" fmla="*/ 2802552 w 12192000"/>
              <a:gd name="connsiteY60" fmla="*/ 5014291 h 6858000"/>
              <a:gd name="connsiteX61" fmla="*/ 2537812 w 12192000"/>
              <a:gd name="connsiteY61" fmla="*/ 5053898 h 6858000"/>
              <a:gd name="connsiteX62" fmla="*/ 2569744 w 12192000"/>
              <a:gd name="connsiteY62" fmla="*/ 5153182 h 6858000"/>
              <a:gd name="connsiteX63" fmla="*/ 1987436 w 12192000"/>
              <a:gd name="connsiteY63" fmla="*/ 5334320 h 6858000"/>
              <a:gd name="connsiteX64" fmla="*/ 1972921 w 12192000"/>
              <a:gd name="connsiteY64" fmla="*/ 5382376 h 6858000"/>
              <a:gd name="connsiteX65" fmla="*/ 2341001 w 12192000"/>
              <a:gd name="connsiteY65" fmla="*/ 5360725 h 6858000"/>
              <a:gd name="connsiteX66" fmla="*/ 2710822 w 12192000"/>
              <a:gd name="connsiteY66" fmla="*/ 5418816 h 6858000"/>
              <a:gd name="connsiteX67" fmla="*/ 2833903 w 12192000"/>
              <a:gd name="connsiteY67" fmla="*/ 5413007 h 6858000"/>
              <a:gd name="connsiteX68" fmla="*/ 3011556 w 12192000"/>
              <a:gd name="connsiteY68" fmla="*/ 5399276 h 6858000"/>
              <a:gd name="connsiteX69" fmla="*/ 3254233 w 12192000"/>
              <a:gd name="connsiteY69" fmla="*/ 5439412 h 6858000"/>
              <a:gd name="connsiteX70" fmla="*/ 2792101 w 12192000"/>
              <a:gd name="connsiteY70" fmla="*/ 5471625 h 6858000"/>
              <a:gd name="connsiteX71" fmla="*/ 2977303 w 12192000"/>
              <a:gd name="connsiteY71" fmla="*/ 5539751 h 6858000"/>
              <a:gd name="connsiteX72" fmla="*/ 3656566 w 12192000"/>
              <a:gd name="connsiteY72" fmla="*/ 5678642 h 6858000"/>
              <a:gd name="connsiteX73" fmla="*/ 4858340 w 12192000"/>
              <a:gd name="connsiteY73" fmla="*/ 5969625 h 6858000"/>
              <a:gd name="connsiteX74" fmla="*/ 5296668 w 12192000"/>
              <a:gd name="connsiteY74" fmla="*/ 6043559 h 6858000"/>
              <a:gd name="connsiteX75" fmla="*/ 5456323 w 12192000"/>
              <a:gd name="connsiteY75" fmla="*/ 6042502 h 6858000"/>
              <a:gd name="connsiteX76" fmla="*/ 5267058 w 12192000"/>
              <a:gd name="connsiteY76" fmla="*/ 6100066 h 6858000"/>
              <a:gd name="connsiteX77" fmla="*/ 7095266 w 12192000"/>
              <a:gd name="connsiteY77" fmla="*/ 6287541 h 6858000"/>
              <a:gd name="connsiteX78" fmla="*/ 9707235 w 12192000"/>
              <a:gd name="connsiteY78" fmla="*/ 5994446 h 6858000"/>
              <a:gd name="connsiteX79" fmla="*/ 10083442 w 12192000"/>
              <a:gd name="connsiteY79" fmla="*/ 5678642 h 6858000"/>
              <a:gd name="connsiteX80" fmla="*/ 10338892 w 12192000"/>
              <a:gd name="connsiteY80" fmla="*/ 4650957 h 6858000"/>
              <a:gd name="connsiteX81" fmla="*/ 10628013 w 12192000"/>
              <a:gd name="connsiteY81" fmla="*/ 4411198 h 6858000"/>
              <a:gd name="connsiteX82" fmla="*/ 10802766 w 12192000"/>
              <a:gd name="connsiteY82" fmla="*/ 4258050 h 6858000"/>
              <a:gd name="connsiteX83" fmla="*/ 10614662 w 12192000"/>
              <a:gd name="connsiteY83" fmla="*/ 4150318 h 6858000"/>
              <a:gd name="connsiteX84" fmla="*/ 10681427 w 12192000"/>
              <a:gd name="connsiteY84" fmla="*/ 4054203 h 6858000"/>
              <a:gd name="connsiteX85" fmla="*/ 10520029 w 12192000"/>
              <a:gd name="connsiteY85" fmla="*/ 3804411 h 6858000"/>
              <a:gd name="connsiteX86" fmla="*/ 10568798 w 12192000"/>
              <a:gd name="connsiteY86" fmla="*/ 3466426 h 6858000"/>
              <a:gd name="connsiteX87" fmla="*/ 10499709 w 12192000"/>
              <a:gd name="connsiteY87" fmla="*/ 3166465 h 6858000"/>
              <a:gd name="connsiteX88" fmla="*/ 10489840 w 12192000"/>
              <a:gd name="connsiteY88" fmla="*/ 2546475 h 6858000"/>
              <a:gd name="connsiteX89" fmla="*/ 10584471 w 12192000"/>
              <a:gd name="connsiteY89" fmla="*/ 2512148 h 6858000"/>
              <a:gd name="connsiteX90" fmla="*/ 10695942 w 12192000"/>
              <a:gd name="connsiteY90" fmla="*/ 2358471 h 6858000"/>
              <a:gd name="connsiteX91" fmla="*/ 10732516 w 12192000"/>
              <a:gd name="connsiteY91" fmla="*/ 2287706 h 6858000"/>
              <a:gd name="connsiteX92" fmla="*/ 10731357 w 12192000"/>
              <a:gd name="connsiteY92" fmla="*/ 2137725 h 6858000"/>
              <a:gd name="connsiteX93" fmla="*/ 10678525 w 12192000"/>
              <a:gd name="connsiteY93" fmla="*/ 2070656 h 6858000"/>
              <a:gd name="connsiteX94" fmla="*/ 10735999 w 12192000"/>
              <a:gd name="connsiteY94" fmla="*/ 1956587 h 6858000"/>
              <a:gd name="connsiteX95" fmla="*/ 10824246 w 12192000"/>
              <a:gd name="connsiteY95" fmla="*/ 1862584 h 6858000"/>
              <a:gd name="connsiteX96" fmla="*/ 10773156 w 12192000"/>
              <a:gd name="connsiteY96" fmla="*/ 1768054 h 6858000"/>
              <a:gd name="connsiteX97" fmla="*/ 10716261 w 12192000"/>
              <a:gd name="connsiteY97" fmla="*/ 1678278 h 6858000"/>
              <a:gd name="connsiteX98" fmla="*/ 10554864 w 12192000"/>
              <a:gd name="connsiteY98" fmla="*/ 1477599 h 6858000"/>
              <a:gd name="connsiteX99" fmla="*/ 10267483 w 12192000"/>
              <a:gd name="connsiteY99" fmla="*/ 1324977 h 6858000"/>
              <a:gd name="connsiteX100" fmla="*/ 9913337 w 12192000"/>
              <a:gd name="connsiteY100" fmla="*/ 1202458 h 6858000"/>
              <a:gd name="connsiteX101" fmla="*/ 10024805 w 12192000"/>
              <a:gd name="connsiteY101" fmla="*/ 1124827 h 6858000"/>
              <a:gd name="connsiteX102" fmla="*/ 9411726 w 12192000"/>
              <a:gd name="connsiteY102" fmla="*/ 980655 h 6858000"/>
              <a:gd name="connsiteX103" fmla="*/ 9930753 w 12192000"/>
              <a:gd name="connsiteY103" fmla="*/ 901968 h 6858000"/>
              <a:gd name="connsiteX104" fmla="*/ 9894178 w 12192000"/>
              <a:gd name="connsiteY104" fmla="*/ 871339 h 6858000"/>
              <a:gd name="connsiteX105" fmla="*/ 9858182 w 12192000"/>
              <a:gd name="connsiteY105" fmla="*/ 839125 h 6858000"/>
              <a:gd name="connsiteX106" fmla="*/ 10131050 w 12192000"/>
              <a:gd name="connsiteY106" fmla="*/ 792652 h 6858000"/>
              <a:gd name="connsiteX107" fmla="*/ 10006808 w 12192000"/>
              <a:gd name="connsiteY107" fmla="*/ 731920 h 6858000"/>
              <a:gd name="connsiteX108" fmla="*/ 10233809 w 12192000"/>
              <a:gd name="connsiteY108" fmla="*/ 710268 h 6858000"/>
              <a:gd name="connsiteX109" fmla="*/ 10267483 w 12192000"/>
              <a:gd name="connsiteY109" fmla="*/ 628940 h 6858000"/>
              <a:gd name="connsiteX110" fmla="*/ 10136275 w 12192000"/>
              <a:gd name="connsiteY110" fmla="*/ 589333 h 6858000"/>
              <a:gd name="connsiteX111" fmla="*/ 9131312 w 12192000"/>
              <a:gd name="connsiteY111" fmla="*/ 480544 h 6858000"/>
              <a:gd name="connsiteX112" fmla="*/ 7479600 w 12192000"/>
              <a:gd name="connsiteY112" fmla="*/ 454667 h 6858000"/>
              <a:gd name="connsiteX113" fmla="*/ 6724001 w 12192000"/>
              <a:gd name="connsiteY113" fmla="*/ 434021 h 6858000"/>
              <a:gd name="connsiteX114" fmla="*/ 0 w 12192000"/>
              <a:gd name="connsiteY114" fmla="*/ 0 h 6858000"/>
              <a:gd name="connsiteX115" fmla="*/ 12192000 w 12192000"/>
              <a:gd name="connsiteY115" fmla="*/ 0 h 6858000"/>
              <a:gd name="connsiteX116" fmla="*/ 12192000 w 12192000"/>
              <a:gd name="connsiteY116" fmla="*/ 6858000 h 6858000"/>
              <a:gd name="connsiteX117" fmla="*/ 0 w 12192000"/>
              <a:gd name="connsiteY1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2192000" h="6858000">
                <a:moveTo>
                  <a:pt x="6724001" y="434021"/>
                </a:moveTo>
                <a:cubicBezTo>
                  <a:pt x="6639882" y="433113"/>
                  <a:pt x="6555627" y="433147"/>
                  <a:pt x="6471155" y="434599"/>
                </a:cubicBezTo>
                <a:cubicBezTo>
                  <a:pt x="6109461" y="440937"/>
                  <a:pt x="5748349" y="439351"/>
                  <a:pt x="5384913" y="497971"/>
                </a:cubicBezTo>
                <a:cubicBezTo>
                  <a:pt x="5199132" y="528072"/>
                  <a:pt x="5005803" y="518038"/>
                  <a:pt x="4818280" y="541802"/>
                </a:cubicBezTo>
                <a:cubicBezTo>
                  <a:pt x="4532641" y="578242"/>
                  <a:pt x="4247003" y="621019"/>
                  <a:pt x="3965428" y="675942"/>
                </a:cubicBezTo>
                <a:cubicBezTo>
                  <a:pt x="3877181" y="693369"/>
                  <a:pt x="3768034" y="703930"/>
                  <a:pt x="3699528" y="770472"/>
                </a:cubicBezTo>
                <a:cubicBezTo>
                  <a:pt x="3590961" y="728224"/>
                  <a:pt x="3523617" y="807966"/>
                  <a:pt x="3438854" y="834899"/>
                </a:cubicBezTo>
                <a:cubicBezTo>
                  <a:pt x="3405761" y="845462"/>
                  <a:pt x="3362218" y="860248"/>
                  <a:pt x="3367443" y="893518"/>
                </a:cubicBezTo>
                <a:cubicBezTo>
                  <a:pt x="3372089" y="935238"/>
                  <a:pt x="3420855" y="962172"/>
                  <a:pt x="3467301" y="953722"/>
                </a:cubicBezTo>
                <a:cubicBezTo>
                  <a:pt x="3611863" y="927317"/>
                  <a:pt x="3741328" y="986464"/>
                  <a:pt x="3889955" y="977486"/>
                </a:cubicBezTo>
                <a:cubicBezTo>
                  <a:pt x="3760488" y="1002836"/>
                  <a:pt x="3631601" y="1028713"/>
                  <a:pt x="3502135" y="1054062"/>
                </a:cubicBezTo>
                <a:cubicBezTo>
                  <a:pt x="3694303" y="1074129"/>
                  <a:pt x="3883568" y="1038218"/>
                  <a:pt x="4072832" y="1017622"/>
                </a:cubicBezTo>
                <a:cubicBezTo>
                  <a:pt x="4133792" y="1011285"/>
                  <a:pt x="4228424" y="962699"/>
                  <a:pt x="4244099" y="1030825"/>
                </a:cubicBezTo>
                <a:cubicBezTo>
                  <a:pt x="4254550" y="1076242"/>
                  <a:pt x="4152951" y="1079410"/>
                  <a:pt x="4095475" y="1092084"/>
                </a:cubicBezTo>
                <a:cubicBezTo>
                  <a:pt x="3841766" y="1146479"/>
                  <a:pt x="3583994" y="1178165"/>
                  <a:pt x="3327386" y="1215660"/>
                </a:cubicBezTo>
                <a:cubicBezTo>
                  <a:pt x="3303001" y="1219357"/>
                  <a:pt x="3271070" y="1216188"/>
                  <a:pt x="3254813" y="1226749"/>
                </a:cubicBezTo>
                <a:cubicBezTo>
                  <a:pt x="3123605" y="1311774"/>
                  <a:pt x="2957563" y="1339765"/>
                  <a:pt x="2776427" y="1401552"/>
                </a:cubicBezTo>
                <a:cubicBezTo>
                  <a:pt x="2890798" y="1430598"/>
                  <a:pt x="2968012" y="1370921"/>
                  <a:pt x="3063226" y="1384124"/>
                </a:cubicBezTo>
                <a:cubicBezTo>
                  <a:pt x="2966272" y="1448024"/>
                  <a:pt x="2853641" y="1460171"/>
                  <a:pt x="2754945" y="1495025"/>
                </a:cubicBezTo>
                <a:cubicBezTo>
                  <a:pt x="2684117" y="1519846"/>
                  <a:pt x="2421119" y="1597477"/>
                  <a:pt x="2381061" y="1619658"/>
                </a:cubicBezTo>
                <a:cubicBezTo>
                  <a:pt x="2260302" y="1688311"/>
                  <a:pt x="2107033" y="1720525"/>
                  <a:pt x="2008336" y="1814527"/>
                </a:cubicBezTo>
                <a:cubicBezTo>
                  <a:pt x="1938668" y="1880540"/>
                  <a:pt x="1822554" y="1868393"/>
                  <a:pt x="1740695" y="1914337"/>
                </a:cubicBezTo>
                <a:cubicBezTo>
                  <a:pt x="1711667" y="1957642"/>
                  <a:pt x="1767982" y="1968733"/>
                  <a:pt x="1787720" y="1991970"/>
                </a:cubicBezTo>
                <a:cubicBezTo>
                  <a:pt x="1813846" y="2023126"/>
                  <a:pt x="1767401" y="2040555"/>
                  <a:pt x="1754048" y="2078049"/>
                </a:cubicBezTo>
                <a:cubicBezTo>
                  <a:pt x="1907898" y="2035802"/>
                  <a:pt x="2054781" y="2010981"/>
                  <a:pt x="2228951" y="1996721"/>
                </a:cubicBezTo>
                <a:cubicBezTo>
                  <a:pt x="2171475" y="2057452"/>
                  <a:pt x="2101807" y="2031048"/>
                  <a:pt x="2054781" y="2053228"/>
                </a:cubicBezTo>
                <a:cubicBezTo>
                  <a:pt x="2024011" y="2067487"/>
                  <a:pt x="1976984" y="2073824"/>
                  <a:pt x="1985693" y="2109207"/>
                </a:cubicBezTo>
                <a:cubicBezTo>
                  <a:pt x="1992660" y="2137196"/>
                  <a:pt x="2032140" y="2133500"/>
                  <a:pt x="2061168" y="2130859"/>
                </a:cubicBezTo>
                <a:cubicBezTo>
                  <a:pt x="2172636" y="2120825"/>
                  <a:pt x="2281202" y="2117656"/>
                  <a:pt x="2388026" y="2184726"/>
                </a:cubicBezTo>
                <a:cubicBezTo>
                  <a:pt x="2116321" y="2282425"/>
                  <a:pt x="1803977" y="2241233"/>
                  <a:pt x="1560719" y="2384876"/>
                </a:cubicBezTo>
                <a:cubicBezTo>
                  <a:pt x="1594973" y="2429237"/>
                  <a:pt x="1643739" y="2405472"/>
                  <a:pt x="1679734" y="2400191"/>
                </a:cubicBezTo>
                <a:cubicBezTo>
                  <a:pt x="1916026" y="2364279"/>
                  <a:pt x="2760170" y="2428180"/>
                  <a:pt x="2882089" y="2383292"/>
                </a:cubicBezTo>
                <a:cubicBezTo>
                  <a:pt x="2956983" y="2355830"/>
                  <a:pt x="3035941" y="2342628"/>
                  <a:pt x="3116638" y="2359528"/>
                </a:cubicBezTo>
                <a:cubicBezTo>
                  <a:pt x="3194434" y="2375898"/>
                  <a:pt x="3174696" y="2605622"/>
                  <a:pt x="2897765" y="2758243"/>
                </a:cubicBezTo>
                <a:cubicBezTo>
                  <a:pt x="2858286" y="2779895"/>
                  <a:pt x="3034779" y="2811053"/>
                  <a:pt x="2981367" y="2829008"/>
                </a:cubicBezTo>
                <a:cubicBezTo>
                  <a:pt x="2939566" y="2843267"/>
                  <a:pt x="2734626" y="2835346"/>
                  <a:pt x="2682955" y="2846436"/>
                </a:cubicBezTo>
                <a:cubicBezTo>
                  <a:pt x="2662635" y="2851188"/>
                  <a:pt x="2040267" y="3029159"/>
                  <a:pt x="2099485" y="3066653"/>
                </a:cubicBezTo>
                <a:cubicBezTo>
                  <a:pt x="2276558" y="3179139"/>
                  <a:pt x="2869897" y="3385098"/>
                  <a:pt x="1807460" y="3454808"/>
                </a:cubicBezTo>
                <a:cubicBezTo>
                  <a:pt x="1841132" y="3495472"/>
                  <a:pt x="1934024" y="3469596"/>
                  <a:pt x="1921251" y="3540889"/>
                </a:cubicBezTo>
                <a:cubicBezTo>
                  <a:pt x="1780173" y="3579440"/>
                  <a:pt x="1617035" y="3577328"/>
                  <a:pt x="1453313" y="3637002"/>
                </a:cubicBezTo>
                <a:cubicBezTo>
                  <a:pt x="1527047" y="3680307"/>
                  <a:pt x="1611808" y="3653902"/>
                  <a:pt x="1686122" y="3667634"/>
                </a:cubicBezTo>
                <a:cubicBezTo>
                  <a:pt x="1644320" y="3722027"/>
                  <a:pt x="1572330" y="3713578"/>
                  <a:pt x="1513692" y="3725196"/>
                </a:cubicBezTo>
                <a:cubicBezTo>
                  <a:pt x="1459700" y="3736286"/>
                  <a:pt x="1345329" y="3830816"/>
                  <a:pt x="1369711" y="3826063"/>
                </a:cubicBezTo>
                <a:cubicBezTo>
                  <a:pt x="1595553" y="3783815"/>
                  <a:pt x="1824877" y="3795434"/>
                  <a:pt x="2051298" y="3754242"/>
                </a:cubicBezTo>
                <a:cubicBezTo>
                  <a:pt x="2126192" y="3740511"/>
                  <a:pt x="2210955" y="3714106"/>
                  <a:pt x="2245207" y="3797018"/>
                </a:cubicBezTo>
                <a:cubicBezTo>
                  <a:pt x="2255659" y="3821310"/>
                  <a:pt x="2248109" y="3829232"/>
                  <a:pt x="2353192" y="3796489"/>
                </a:cubicBezTo>
                <a:cubicBezTo>
                  <a:pt x="2394414" y="3783815"/>
                  <a:pt x="2448988" y="3770085"/>
                  <a:pt x="2490207" y="3801242"/>
                </a:cubicBezTo>
                <a:cubicBezTo>
                  <a:pt x="2464082" y="3840321"/>
                  <a:pt x="2413572" y="3828703"/>
                  <a:pt x="2375835" y="3839794"/>
                </a:cubicBezTo>
                <a:cubicBezTo>
                  <a:pt x="2275978" y="3868311"/>
                  <a:pt x="2619094" y="3977100"/>
                  <a:pt x="2522138" y="4009841"/>
                </a:cubicBezTo>
                <a:cubicBezTo>
                  <a:pt x="2323584" y="4076912"/>
                  <a:pt x="2199343" y="4057372"/>
                  <a:pt x="1998466" y="4130778"/>
                </a:cubicBezTo>
                <a:cubicBezTo>
                  <a:pt x="2066973" y="4129192"/>
                  <a:pt x="2046072" y="4154543"/>
                  <a:pt x="2114580" y="4154543"/>
                </a:cubicBezTo>
                <a:cubicBezTo>
                  <a:pt x="2145350" y="4154543"/>
                  <a:pt x="2177862" y="4160878"/>
                  <a:pt x="2177862" y="4189925"/>
                </a:cubicBezTo>
                <a:cubicBezTo>
                  <a:pt x="2177862" y="4217385"/>
                  <a:pt x="1817330" y="4367895"/>
                  <a:pt x="1868419" y="4382153"/>
                </a:cubicBezTo>
                <a:cubicBezTo>
                  <a:pt x="2007755" y="4420704"/>
                  <a:pt x="2365385" y="4302410"/>
                  <a:pt x="2279460" y="4356805"/>
                </a:cubicBezTo>
                <a:cubicBezTo>
                  <a:pt x="2148834" y="4439716"/>
                  <a:pt x="2129094" y="4456088"/>
                  <a:pt x="2029817" y="4468235"/>
                </a:cubicBezTo>
                <a:cubicBezTo>
                  <a:pt x="1944474" y="4478796"/>
                  <a:pt x="1644320" y="4710633"/>
                  <a:pt x="1560137" y="4730172"/>
                </a:cubicBezTo>
                <a:cubicBezTo>
                  <a:pt x="1485825" y="4747072"/>
                  <a:pt x="1774947" y="4800410"/>
                  <a:pt x="1956664" y="4820477"/>
                </a:cubicBezTo>
                <a:cubicBezTo>
                  <a:pt x="2130256" y="4840017"/>
                  <a:pt x="3101544" y="4789319"/>
                  <a:pt x="3268168" y="4852692"/>
                </a:cubicBezTo>
                <a:cubicBezTo>
                  <a:pt x="3111993" y="4878041"/>
                  <a:pt x="2970336" y="4953030"/>
                  <a:pt x="2807197" y="4939300"/>
                </a:cubicBezTo>
                <a:cubicBezTo>
                  <a:pt x="2773524" y="4936660"/>
                  <a:pt x="2724756" y="4930323"/>
                  <a:pt x="2721272" y="4970458"/>
                </a:cubicBezTo>
                <a:cubicBezTo>
                  <a:pt x="2718369" y="5005313"/>
                  <a:pt x="2788038" y="4981548"/>
                  <a:pt x="2802552" y="5014291"/>
                </a:cubicBezTo>
                <a:cubicBezTo>
                  <a:pt x="2719531" y="5060235"/>
                  <a:pt x="2621415" y="5018515"/>
                  <a:pt x="2537812" y="5053898"/>
                </a:cubicBezTo>
                <a:cubicBezTo>
                  <a:pt x="2491948" y="5099314"/>
                  <a:pt x="2589483" y="5107236"/>
                  <a:pt x="2569744" y="5153182"/>
                </a:cubicBezTo>
                <a:cubicBezTo>
                  <a:pt x="2301522" y="5193845"/>
                  <a:pt x="2252174" y="5268836"/>
                  <a:pt x="1987436" y="5334320"/>
                </a:cubicBezTo>
                <a:cubicBezTo>
                  <a:pt x="1971179" y="5338545"/>
                  <a:pt x="1958407" y="5352274"/>
                  <a:pt x="1972921" y="5382376"/>
                </a:cubicBezTo>
                <a:cubicBezTo>
                  <a:pt x="2087874" y="5396107"/>
                  <a:pt x="2215599" y="5373399"/>
                  <a:pt x="2341001" y="5360725"/>
                </a:cubicBezTo>
                <a:cubicBezTo>
                  <a:pt x="2537812" y="5340129"/>
                  <a:pt x="2533748" y="5339072"/>
                  <a:pt x="2710822" y="5418816"/>
                </a:cubicBezTo>
                <a:cubicBezTo>
                  <a:pt x="2743914" y="5433602"/>
                  <a:pt x="2801390" y="5438355"/>
                  <a:pt x="2833903" y="5413007"/>
                </a:cubicBezTo>
                <a:cubicBezTo>
                  <a:pt x="2896604" y="5364422"/>
                  <a:pt x="2950016" y="5368646"/>
                  <a:pt x="3011556" y="5399276"/>
                </a:cubicBezTo>
                <a:cubicBezTo>
                  <a:pt x="3077160" y="5432547"/>
                  <a:pt x="3171793" y="5391882"/>
                  <a:pt x="3254233" y="5439412"/>
                </a:cubicBezTo>
                <a:cubicBezTo>
                  <a:pt x="3099802" y="5473739"/>
                  <a:pt x="2957563" y="5473739"/>
                  <a:pt x="2792101" y="5471625"/>
                </a:cubicBezTo>
                <a:cubicBezTo>
                  <a:pt x="2846095" y="5537639"/>
                  <a:pt x="2914601" y="5536582"/>
                  <a:pt x="2977303" y="5539751"/>
                </a:cubicBezTo>
                <a:cubicBezTo>
                  <a:pt x="3214174" y="5551898"/>
                  <a:pt x="3601411" y="5660686"/>
                  <a:pt x="3656566" y="5678642"/>
                </a:cubicBezTo>
                <a:cubicBezTo>
                  <a:pt x="4280675" y="5879847"/>
                  <a:pt x="4178497" y="5898332"/>
                  <a:pt x="4858340" y="5969625"/>
                </a:cubicBezTo>
                <a:cubicBezTo>
                  <a:pt x="5261253" y="6011873"/>
                  <a:pt x="4887368" y="6032469"/>
                  <a:pt x="5296668" y="6043559"/>
                </a:cubicBezTo>
                <a:cubicBezTo>
                  <a:pt x="5349500" y="6045143"/>
                  <a:pt x="5402911" y="6044087"/>
                  <a:pt x="5456323" y="6042502"/>
                </a:cubicBezTo>
                <a:cubicBezTo>
                  <a:pt x="5368077" y="6073134"/>
                  <a:pt x="5267058" y="6100066"/>
                  <a:pt x="5267058" y="6100066"/>
                </a:cubicBezTo>
                <a:cubicBezTo>
                  <a:pt x="5267058" y="6100066"/>
                  <a:pt x="5318728" y="6208854"/>
                  <a:pt x="7095266" y="6287541"/>
                </a:cubicBezTo>
                <a:cubicBezTo>
                  <a:pt x="7422124" y="6302329"/>
                  <a:pt x="9563254" y="6024548"/>
                  <a:pt x="9707235" y="5994446"/>
                </a:cubicBezTo>
                <a:cubicBezTo>
                  <a:pt x="9844249" y="5966984"/>
                  <a:pt x="10002164" y="5671247"/>
                  <a:pt x="10083442" y="5678642"/>
                </a:cubicBezTo>
                <a:cubicBezTo>
                  <a:pt x="10103183" y="5653293"/>
                  <a:pt x="10283158" y="5139979"/>
                  <a:pt x="10338892" y="4650957"/>
                </a:cubicBezTo>
                <a:cubicBezTo>
                  <a:pt x="10448618" y="4580718"/>
                  <a:pt x="10551960" y="4503088"/>
                  <a:pt x="10628013" y="4411198"/>
                </a:cubicBezTo>
                <a:cubicBezTo>
                  <a:pt x="10675040" y="4354692"/>
                  <a:pt x="10718003" y="4298185"/>
                  <a:pt x="10802766" y="4258050"/>
                </a:cubicBezTo>
                <a:cubicBezTo>
                  <a:pt x="10755739" y="4203128"/>
                  <a:pt x="10675040" y="4190453"/>
                  <a:pt x="10614662" y="4150318"/>
                </a:cubicBezTo>
                <a:cubicBezTo>
                  <a:pt x="10610017" y="4117046"/>
                  <a:pt x="10705811" y="4127081"/>
                  <a:pt x="10681427" y="4054203"/>
                </a:cubicBezTo>
                <a:cubicBezTo>
                  <a:pt x="10648335" y="3957032"/>
                  <a:pt x="10684328" y="3846131"/>
                  <a:pt x="10520029" y="3804411"/>
                </a:cubicBezTo>
                <a:cubicBezTo>
                  <a:pt x="10476485" y="3709881"/>
                  <a:pt x="10464294" y="3558845"/>
                  <a:pt x="10568798" y="3466426"/>
                </a:cubicBezTo>
                <a:cubicBezTo>
                  <a:pt x="10724388" y="3328592"/>
                  <a:pt x="10699424" y="3240927"/>
                  <a:pt x="10499709" y="3166465"/>
                </a:cubicBezTo>
                <a:cubicBezTo>
                  <a:pt x="10474164" y="3156958"/>
                  <a:pt x="10501452" y="2570768"/>
                  <a:pt x="10489840" y="2546475"/>
                </a:cubicBezTo>
                <a:cubicBezTo>
                  <a:pt x="10508418" y="2513205"/>
                  <a:pt x="10551960" y="2521126"/>
                  <a:pt x="10584471" y="2512148"/>
                </a:cubicBezTo>
                <a:cubicBezTo>
                  <a:pt x="10726711" y="2474125"/>
                  <a:pt x="10731357" y="2474125"/>
                  <a:pt x="10695942" y="2358471"/>
                </a:cubicBezTo>
                <a:cubicBezTo>
                  <a:pt x="10685490" y="2323616"/>
                  <a:pt x="10709874" y="2309357"/>
                  <a:pt x="10732516" y="2287706"/>
                </a:cubicBezTo>
                <a:cubicBezTo>
                  <a:pt x="10817280" y="2206905"/>
                  <a:pt x="10817860" y="2205850"/>
                  <a:pt x="10731357" y="2137725"/>
                </a:cubicBezTo>
                <a:cubicBezTo>
                  <a:pt x="10706391" y="2118185"/>
                  <a:pt x="10689555" y="2097061"/>
                  <a:pt x="10678525" y="2070656"/>
                </a:cubicBezTo>
                <a:cubicBezTo>
                  <a:pt x="10658203" y="2022599"/>
                  <a:pt x="10658784" y="1982463"/>
                  <a:pt x="10735999" y="1956587"/>
                </a:cubicBezTo>
                <a:cubicBezTo>
                  <a:pt x="10789993" y="1938104"/>
                  <a:pt x="10820762" y="1916978"/>
                  <a:pt x="10824246" y="1862584"/>
                </a:cubicBezTo>
                <a:cubicBezTo>
                  <a:pt x="10826570" y="1817166"/>
                  <a:pt x="10832955" y="1787594"/>
                  <a:pt x="10773156" y="1768054"/>
                </a:cubicBezTo>
                <a:cubicBezTo>
                  <a:pt x="10724969" y="1752211"/>
                  <a:pt x="10711036" y="1718412"/>
                  <a:pt x="10716261" y="1678278"/>
                </a:cubicBezTo>
                <a:cubicBezTo>
                  <a:pt x="10728452" y="1580050"/>
                  <a:pt x="10662849" y="1522487"/>
                  <a:pt x="10554864" y="1477599"/>
                </a:cubicBezTo>
                <a:cubicBezTo>
                  <a:pt x="10452101" y="1434822"/>
                  <a:pt x="10362116" y="1377259"/>
                  <a:pt x="10267483" y="1324977"/>
                </a:cubicBezTo>
                <a:cubicBezTo>
                  <a:pt x="10162399" y="1266887"/>
                  <a:pt x="10040481" y="1232031"/>
                  <a:pt x="9913337" y="1202458"/>
                </a:cubicBezTo>
                <a:cubicBezTo>
                  <a:pt x="9936561" y="1160210"/>
                  <a:pt x="10016678" y="1183974"/>
                  <a:pt x="10024805" y="1124827"/>
                </a:cubicBezTo>
                <a:cubicBezTo>
                  <a:pt x="9826251" y="1074658"/>
                  <a:pt x="9636408" y="999139"/>
                  <a:pt x="9411726" y="980655"/>
                </a:cubicBezTo>
                <a:cubicBezTo>
                  <a:pt x="9593444" y="990161"/>
                  <a:pt x="9758326" y="922036"/>
                  <a:pt x="9930753" y="901968"/>
                </a:cubicBezTo>
                <a:cubicBezTo>
                  <a:pt x="9947008" y="868698"/>
                  <a:pt x="9909273" y="877147"/>
                  <a:pt x="9894178" y="871339"/>
                </a:cubicBezTo>
                <a:cubicBezTo>
                  <a:pt x="9879083" y="865001"/>
                  <a:pt x="9860506" y="862889"/>
                  <a:pt x="9858182" y="839125"/>
                </a:cubicBezTo>
                <a:cubicBezTo>
                  <a:pt x="9941205" y="804798"/>
                  <a:pt x="10045126" y="827506"/>
                  <a:pt x="10131050" y="792652"/>
                </a:cubicBezTo>
                <a:cubicBezTo>
                  <a:pt x="10111891" y="741954"/>
                  <a:pt x="10037578" y="772583"/>
                  <a:pt x="10006808" y="731920"/>
                </a:cubicBezTo>
                <a:cubicBezTo>
                  <a:pt x="10086927" y="724526"/>
                  <a:pt x="10161239" y="721357"/>
                  <a:pt x="10233809" y="710268"/>
                </a:cubicBezTo>
                <a:cubicBezTo>
                  <a:pt x="10290705" y="701818"/>
                  <a:pt x="10306380" y="658513"/>
                  <a:pt x="10267483" y="628940"/>
                </a:cubicBezTo>
                <a:cubicBezTo>
                  <a:pt x="10232648" y="602536"/>
                  <a:pt x="10181559" y="600422"/>
                  <a:pt x="10136275" y="589333"/>
                </a:cubicBezTo>
                <a:cubicBezTo>
                  <a:pt x="9813479" y="512230"/>
                  <a:pt x="9474428" y="487409"/>
                  <a:pt x="9131312" y="480544"/>
                </a:cubicBezTo>
                <a:cubicBezTo>
                  <a:pt x="8580936" y="469453"/>
                  <a:pt x="8028817" y="469982"/>
                  <a:pt x="7479600" y="454667"/>
                </a:cubicBezTo>
                <a:cubicBezTo>
                  <a:pt x="7227489" y="447934"/>
                  <a:pt x="6976357" y="436744"/>
                  <a:pt x="6724001" y="434021"/>
                </a:cubicBezTo>
                <a:close/>
                <a:moveTo>
                  <a:pt x="0" y="0"/>
                </a:moveTo>
                <a:lnTo>
                  <a:pt x="12192000" y="0"/>
                </a:lnTo>
                <a:lnTo>
                  <a:pt x="12192000" y="6858000"/>
                </a:ln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pic>
        <p:nvPicPr>
          <p:cNvPr id="5" name="Picture 5" descr="Logo&#10;&#10;Description automatically generated">
            <a:extLst>
              <a:ext uri="{FF2B5EF4-FFF2-40B4-BE49-F238E27FC236}">
                <a16:creationId xmlns:a16="http://schemas.microsoft.com/office/drawing/2014/main" id="{1360F017-0494-5145-9962-EFBE15F9A7B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34938" y="1639955"/>
            <a:ext cx="5791199" cy="3373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59439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D616F31A-236C-784D-A8E2-EC65CEFDAAC1}"/>
              </a:ext>
            </a:extLst>
          </p:cNvPr>
          <p:cNvSpPr txBox="1"/>
          <p:nvPr/>
        </p:nvSpPr>
        <p:spPr>
          <a:xfrm>
            <a:off x="5764759" y="2196036"/>
            <a:ext cx="5927806" cy="1687504"/>
          </a:xfrm>
          <a:prstGeom prst="rect">
            <a:avLst/>
          </a:prstGeom>
          <a:noFill/>
          <a:ln w="9528" cap="flat">
            <a:solidFill>
              <a:srgbClr val="000000"/>
            </a:solidFill>
            <a:prstDash val="solid"/>
            <a:miter/>
          </a:ln>
        </p:spPr>
        <p:txBody>
          <a:bodyPr>
            <a:normAutofit/>
          </a:bodyPr>
          <a:lstStyle/>
          <a:p>
            <a:pPr>
              <a:lnSpc>
                <a:spcPct val="80000"/>
              </a:lnSpc>
              <a:spcAft>
                <a:spcPts val="14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Hairspray for your tan!</a:t>
            </a:r>
          </a:p>
          <a:p>
            <a:pPr>
              <a:lnSpc>
                <a:spcPct val="80000"/>
              </a:lnSpc>
              <a:spcAft>
                <a:spcPts val="14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Lock in vitamins and nutrients</a:t>
            </a:r>
          </a:p>
          <a:p>
            <a:pPr>
              <a:lnSpc>
                <a:spcPct val="80000"/>
              </a:lnSpc>
              <a:spcAft>
                <a:spcPts val="14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Not recommended for double dip clients</a:t>
            </a:r>
          </a:p>
        </p:txBody>
      </p:sp>
      <p:sp>
        <p:nvSpPr>
          <p:cNvPr id="6" name="Content Placeholder 2">
            <a:extLst>
              <a:ext uri="{FF2B5EF4-FFF2-40B4-BE49-F238E27FC236}">
                <a16:creationId xmlns:a16="http://schemas.microsoft.com/office/drawing/2014/main" id="{2E245D04-163C-B641-B31D-5B950CE47767}"/>
              </a:ext>
            </a:extLst>
          </p:cNvPr>
          <p:cNvSpPr txBox="1"/>
          <p:nvPr/>
        </p:nvSpPr>
        <p:spPr>
          <a:xfrm>
            <a:off x="5764759" y="381232"/>
            <a:ext cx="5927806" cy="1687504"/>
          </a:xfrm>
          <a:prstGeom prst="rect">
            <a:avLst/>
          </a:prstGeom>
          <a:noFill/>
          <a:ln w="9528" cap="flat">
            <a:solidFill>
              <a:srgbClr val="000000"/>
            </a:solidFill>
            <a:prstDash val="solid"/>
            <a:miter/>
          </a:ln>
        </p:spPr>
        <p:txBody>
          <a:bodyPr anchor="ctr">
            <a:normAutofit/>
          </a:bodyPr>
          <a:lstStyle/>
          <a:p>
            <a:pPr>
              <a:lnSpc>
                <a:spcPct val="70000"/>
              </a:lnSpc>
              <a:spcAft>
                <a:spcPts val="8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Breathable form of silicone</a:t>
            </a:r>
          </a:p>
          <a:p>
            <a:pPr>
              <a:lnSpc>
                <a:spcPct val="70000"/>
              </a:lnSpc>
              <a:spcAft>
                <a:spcPts val="8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Spray tan friendly</a:t>
            </a:r>
          </a:p>
          <a:p>
            <a:pPr>
              <a:lnSpc>
                <a:spcPct val="70000"/>
              </a:lnSpc>
              <a:spcAft>
                <a:spcPts val="815"/>
              </a:spcAft>
              <a:buSzPct val="100000"/>
              <a:defRPr sz="18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Helps lock in DHA and results if you are double dipping</a:t>
            </a:r>
          </a:p>
        </p:txBody>
      </p:sp>
      <p:sp>
        <p:nvSpPr>
          <p:cNvPr id="7" name="Content Placeholder 2">
            <a:extLst>
              <a:ext uri="{FF2B5EF4-FFF2-40B4-BE49-F238E27FC236}">
                <a16:creationId xmlns:a16="http://schemas.microsoft.com/office/drawing/2014/main" id="{BB198086-1A55-2D4A-842C-92D7A72F79FB}"/>
              </a:ext>
            </a:extLst>
          </p:cNvPr>
          <p:cNvSpPr txBox="1"/>
          <p:nvPr/>
        </p:nvSpPr>
        <p:spPr>
          <a:xfrm>
            <a:off x="5764758" y="4010840"/>
            <a:ext cx="5927807" cy="1687504"/>
          </a:xfrm>
          <a:prstGeom prst="rect">
            <a:avLst/>
          </a:prstGeom>
          <a:noFill/>
          <a:ln w="9528" cap="flat">
            <a:solidFill>
              <a:srgbClr val="000000"/>
            </a:solidFill>
            <a:prstDash val="solid"/>
            <a:miter/>
          </a:ln>
        </p:spPr>
        <p:txBody>
          <a:bodyPr anchor="ctr">
            <a:normAutofit lnSpcReduction="10000"/>
          </a:bodyPr>
          <a:lstStyle/>
          <a:p>
            <a:pPr>
              <a:spcAft>
                <a:spcPts val="215"/>
              </a:spcAft>
              <a:buSzPct val="100000"/>
              <a:defRPr sz="1500" b="0" i="0" u="none" strike="noStrike" kern="0" cap="none" spc="0" baseline="0">
                <a:solidFill>
                  <a:srgbClr val="000000"/>
                </a:solidFill>
                <a:uFillTx/>
              </a:defRPr>
            </a:pPr>
            <a:r>
              <a:rPr lang="en-US" sz="26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Using for many years</a:t>
            </a:r>
          </a:p>
          <a:p>
            <a:pPr>
              <a:spcAft>
                <a:spcPts val="215"/>
              </a:spcAft>
              <a:buSzPct val="100000"/>
              <a:defRPr sz="1500" b="0" i="0" u="none" strike="noStrike" kern="0" cap="none" spc="0" baseline="0">
                <a:solidFill>
                  <a:srgbClr val="000000"/>
                </a:solidFill>
                <a:uFillTx/>
              </a:defRPr>
            </a:pPr>
            <a:r>
              <a:rPr lang="en-US" sz="26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Thicker, body butter feeling and more hydrating for dry skin clients</a:t>
            </a:r>
          </a:p>
          <a:p>
            <a:pPr>
              <a:spcAft>
                <a:spcPts val="215"/>
              </a:spcAft>
              <a:buSzPct val="100000"/>
              <a:defRPr sz="1500" b="0" i="0" u="none" strike="noStrike" kern="0" cap="none" spc="0" baseline="0">
                <a:solidFill>
                  <a:srgbClr val="000000"/>
                </a:solidFill>
                <a:uFillTx/>
              </a:defRPr>
            </a:pPr>
            <a:r>
              <a:rPr lang="en-US" sz="2600" b="1" dirty="0">
                <a:latin typeface="Baskerville" panose="02020502070401020303" pitchFamily="18" charset="0"/>
                <a:ea typeface="Baskerville" panose="02020502070401020303" pitchFamily="18" charset="0"/>
              </a:rPr>
              <a:t>• </a:t>
            </a:r>
            <a:r>
              <a:rPr lang="en-US" sz="2600" kern="0" dirty="0">
                <a:solidFill>
                  <a:srgbClr val="000000"/>
                </a:solidFill>
                <a:latin typeface="Bodoni 72 Oldstyle Book" pitchFamily="2" charset="0"/>
                <a:ea typeface="SimSun" pitchFamily="2"/>
              </a:rPr>
              <a:t>Not labeled a certain base = Tapioca Starch</a:t>
            </a:r>
          </a:p>
        </p:txBody>
      </p:sp>
      <p:sp>
        <p:nvSpPr>
          <p:cNvPr id="8" name="Content Placeholder 2">
            <a:extLst>
              <a:ext uri="{FF2B5EF4-FFF2-40B4-BE49-F238E27FC236}">
                <a16:creationId xmlns:a16="http://schemas.microsoft.com/office/drawing/2014/main" id="{AA778BA7-C727-7D41-B71D-5D6A1A85C2D7}"/>
              </a:ext>
            </a:extLst>
          </p:cNvPr>
          <p:cNvSpPr txBox="1"/>
          <p:nvPr/>
        </p:nvSpPr>
        <p:spPr>
          <a:xfrm>
            <a:off x="499435" y="737630"/>
            <a:ext cx="5041073" cy="974708"/>
          </a:xfrm>
          <a:prstGeom prst="rect">
            <a:avLst/>
          </a:prstGeom>
          <a:noFill/>
          <a:ln w="9528" cap="flat">
            <a:solidFill>
              <a:srgbClr val="000000"/>
            </a:solidFill>
            <a:prstDash val="solid"/>
            <a:miter/>
          </a:ln>
        </p:spPr>
        <p:txBody>
          <a:bodyPr anchor="ctr">
            <a:normAutofit fontScale="92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3600" kern="0" dirty="0">
                <a:solidFill>
                  <a:srgbClr val="FF40FF"/>
                </a:solidFill>
                <a:latin typeface="Bodoni 72 Oldstyle Book" pitchFamily="2" charset="0"/>
                <a:ea typeface="SimSun" pitchFamily="2"/>
              </a:rPr>
              <a:t>C5 TECHNOLOGY</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rPr>
              <a:t>DC CLASSIC COLLECTION</a:t>
            </a:r>
          </a:p>
        </p:txBody>
      </p:sp>
      <p:sp>
        <p:nvSpPr>
          <p:cNvPr id="9" name="Content Placeholder 2">
            <a:extLst>
              <a:ext uri="{FF2B5EF4-FFF2-40B4-BE49-F238E27FC236}">
                <a16:creationId xmlns:a16="http://schemas.microsoft.com/office/drawing/2014/main" id="{EF80BA6E-E35B-A84E-9F89-ACA53D29D066}"/>
              </a:ext>
            </a:extLst>
          </p:cNvPr>
          <p:cNvSpPr txBox="1"/>
          <p:nvPr/>
        </p:nvSpPr>
        <p:spPr>
          <a:xfrm>
            <a:off x="499433" y="2506788"/>
            <a:ext cx="5041073" cy="1065999"/>
          </a:xfrm>
          <a:prstGeom prst="rect">
            <a:avLst/>
          </a:prstGeom>
          <a:noFill/>
          <a:ln w="9528" cap="flat">
            <a:solidFill>
              <a:srgbClr val="000000"/>
            </a:solidFill>
            <a:prstDash val="solid"/>
            <a:miter/>
          </a:ln>
        </p:spPr>
        <p:txBody>
          <a:bodyPr anchor="ctr">
            <a:normAutofit fontScale="77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4000" kern="0" dirty="0">
                <a:solidFill>
                  <a:srgbClr val="FF40FF"/>
                </a:solidFill>
                <a:latin typeface="Bodoni 72 Oldstyle Book" pitchFamily="2" charset="0"/>
                <a:ea typeface="SimSun" pitchFamily="2"/>
              </a:rPr>
              <a:t>SILICONE</a:t>
            </a:r>
            <a:endParaRPr lang="en-US" sz="3600" kern="0" dirty="0">
              <a:solidFill>
                <a:srgbClr val="FF40FF"/>
              </a:solidFill>
              <a:latin typeface="Bodoni 72 Oldstyle Book" pitchFamily="2" charset="0"/>
              <a:ea typeface="SimSun" pitchFamily="2"/>
            </a:endParaRP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kern="0" dirty="0">
                <a:solidFill>
                  <a:srgbClr val="000000"/>
                </a:solidFill>
                <a:latin typeface="Bodoni 72 Oldstyle Book" pitchFamily="2" charset="0"/>
                <a:ea typeface="SimSun" pitchFamily="2"/>
              </a:rPr>
              <a:t>DC CLASSIC COLLECTION, EH EXCLUSIVE COLLECTION, FACE &amp; BODY COLLECTION</a:t>
            </a:r>
          </a:p>
        </p:txBody>
      </p:sp>
      <p:sp>
        <p:nvSpPr>
          <p:cNvPr id="10" name="Content Placeholder 2">
            <a:extLst>
              <a:ext uri="{FF2B5EF4-FFF2-40B4-BE49-F238E27FC236}">
                <a16:creationId xmlns:a16="http://schemas.microsoft.com/office/drawing/2014/main" id="{5750AAC8-0024-5C4B-92FB-15E25B50E041}"/>
              </a:ext>
            </a:extLst>
          </p:cNvPr>
          <p:cNvSpPr txBox="1"/>
          <p:nvPr/>
        </p:nvSpPr>
        <p:spPr>
          <a:xfrm>
            <a:off x="499434" y="4367237"/>
            <a:ext cx="5041073" cy="1065999"/>
          </a:xfrm>
          <a:prstGeom prst="rect">
            <a:avLst/>
          </a:prstGeom>
          <a:noFill/>
          <a:ln w="9528" cap="flat">
            <a:solidFill>
              <a:srgbClr val="000000"/>
            </a:solidFill>
            <a:prstDash val="solid"/>
            <a:miter/>
          </a:ln>
        </p:spPr>
        <p:txBody>
          <a:bodyPr anchor="ctr">
            <a:normAutofit fontScale="47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6700" kern="0" dirty="0">
                <a:solidFill>
                  <a:srgbClr val="FF40FF"/>
                </a:solidFill>
                <a:latin typeface="Bodoni 72 Oldstyle Book" pitchFamily="2" charset="0"/>
                <a:ea typeface="SimSun" pitchFamily="2"/>
              </a:rPr>
              <a:t>TAPIOCA STARCH</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200" kern="0" dirty="0">
                <a:solidFill>
                  <a:srgbClr val="000000"/>
                </a:solidFill>
                <a:latin typeface="Bodoni 72 Oldstyle Book" pitchFamily="2" charset="0"/>
                <a:ea typeface="SimSun" pitchFamily="2"/>
              </a:rPr>
              <a:t>DC CLASSIC COLLECTION, SOHO COLLECTIOHN, GLAMOUR COLLECTION, INTENSITY COLLECTIOHN, HIM COLLECTION, EH/TANOVATIONS</a:t>
            </a:r>
          </a:p>
        </p:txBody>
      </p:sp>
    </p:spTree>
    <p:extLst>
      <p:ext uri="{BB962C8B-B14F-4D97-AF65-F5344CB8AC3E}">
        <p14:creationId xmlns:p14="http://schemas.microsoft.com/office/powerpoint/2010/main" val="826752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AA73B9CB-EDB9-2B4D-A151-588556FCFF8D}"/>
              </a:ext>
            </a:extLst>
          </p:cNvPr>
          <p:cNvSpPr txBox="1"/>
          <p:nvPr/>
        </p:nvSpPr>
        <p:spPr>
          <a:xfrm>
            <a:off x="5943455" y="560793"/>
            <a:ext cx="5794889" cy="2491677"/>
          </a:xfrm>
          <a:prstGeom prst="rect">
            <a:avLst/>
          </a:prstGeom>
          <a:noFill/>
          <a:ln w="9528" cap="flat">
            <a:solidFill>
              <a:srgbClr val="000000"/>
            </a:solidFill>
            <a:prstDash val="solid"/>
            <a:miter/>
          </a:ln>
        </p:spPr>
        <p:txBody>
          <a:bodyPr anchor="ctr">
            <a:normAutofit fontScale="92500" lnSpcReduction="20000"/>
          </a:bodyPr>
          <a:lstStyle/>
          <a:p>
            <a:pPr>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Not found in anything below $50 price range</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Mixes foundation and moisturizer</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Created for tanners on the go</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Helps shrink pore size and uneven skin tone</a:t>
            </a:r>
          </a:p>
          <a:p>
            <a:pPr>
              <a:lnSpc>
                <a:spcPct val="60000"/>
              </a:lnSpc>
              <a:spcAft>
                <a:spcPts val="1415"/>
              </a:spcAft>
              <a:buSzPct val="100000"/>
              <a:defRPr sz="1700" b="0" i="0" u="none" strike="noStrike" kern="0" cap="none" spc="0" baseline="0">
                <a:solidFill>
                  <a:srgbClr val="000000"/>
                </a:solidFill>
                <a:uFillTx/>
              </a:defRPr>
            </a:pPr>
            <a:r>
              <a:rPr lang="en-US" sz="2800" b="1" dirty="0">
                <a:latin typeface="Baskerville" panose="02020502070401020303" pitchFamily="18" charset="0"/>
                <a:ea typeface="Baskerville" panose="02020502070401020303" pitchFamily="18" charset="0"/>
              </a:rPr>
              <a:t>• </a:t>
            </a:r>
            <a:r>
              <a:rPr lang="en-US" sz="2800" kern="0" dirty="0">
                <a:solidFill>
                  <a:srgbClr val="000000"/>
                </a:solidFill>
                <a:latin typeface="Bodoni 72 Oldstyle Book" pitchFamily="2" charset="0"/>
                <a:ea typeface="SimSun" pitchFamily="2"/>
              </a:rPr>
              <a:t>Matte and airbrush looking finish</a:t>
            </a:r>
          </a:p>
        </p:txBody>
      </p:sp>
      <p:sp>
        <p:nvSpPr>
          <p:cNvPr id="6" name="Content Placeholder 2">
            <a:extLst>
              <a:ext uri="{FF2B5EF4-FFF2-40B4-BE49-F238E27FC236}">
                <a16:creationId xmlns:a16="http://schemas.microsoft.com/office/drawing/2014/main" id="{2C230FE0-ABFF-A448-9992-33FC72C0FA78}"/>
              </a:ext>
            </a:extLst>
          </p:cNvPr>
          <p:cNvSpPr txBox="1"/>
          <p:nvPr/>
        </p:nvSpPr>
        <p:spPr>
          <a:xfrm>
            <a:off x="5943455" y="3231393"/>
            <a:ext cx="5601512" cy="1978559"/>
          </a:xfrm>
          <a:prstGeom prst="rect">
            <a:avLst/>
          </a:prstGeom>
          <a:noFill/>
          <a:ln w="9528" cap="flat">
            <a:solidFill>
              <a:srgbClr val="000000"/>
            </a:solidFill>
            <a:prstDash val="solid"/>
            <a:miter/>
          </a:ln>
        </p:spPr>
        <p:txBody>
          <a:bodyPr anchor="ctr">
            <a:normAutofit/>
          </a:bodyPr>
          <a:lstStyle/>
          <a:p>
            <a:pPr>
              <a:lnSpc>
                <a:spcPct val="70000"/>
              </a:lnSpc>
              <a:spcAft>
                <a:spcPts val="1415"/>
              </a:spcAft>
              <a:buSzPct val="100000"/>
              <a:defRPr sz="1700" b="0" i="0" u="none" strike="noStrike" kern="0" cap="none" spc="0" baseline="0">
                <a:solidFill>
                  <a:srgbClr val="000000"/>
                </a:solidFill>
                <a:uFillTx/>
              </a:defRPr>
            </a:pPr>
            <a:r>
              <a:rPr lang="en-US" sz="2400" b="1" dirty="0">
                <a:latin typeface="Baskerville" panose="02020502070401020303" pitchFamily="18" charset="0"/>
                <a:ea typeface="Baskerville" panose="02020502070401020303" pitchFamily="18" charset="0"/>
              </a:rPr>
              <a:t>• </a:t>
            </a:r>
            <a:r>
              <a:rPr lang="en-US" sz="2400" kern="0" dirty="0">
                <a:solidFill>
                  <a:srgbClr val="000000"/>
                </a:solidFill>
                <a:latin typeface="Bodoni 72 Oldstyle Book" pitchFamily="2" charset="0"/>
                <a:ea typeface="SimSun" pitchFamily="2"/>
              </a:rPr>
              <a:t>Provides a clear complexion</a:t>
            </a:r>
          </a:p>
          <a:p>
            <a:pPr>
              <a:lnSpc>
                <a:spcPct val="70000"/>
              </a:lnSpc>
              <a:spcAft>
                <a:spcPts val="1415"/>
              </a:spcAft>
              <a:buSzPct val="100000"/>
              <a:defRPr sz="1700" b="0" i="0" u="none" strike="noStrike" kern="0" cap="none" spc="0" baseline="0">
                <a:solidFill>
                  <a:srgbClr val="000000"/>
                </a:solidFill>
                <a:uFillTx/>
              </a:defRPr>
            </a:pPr>
            <a:r>
              <a:rPr lang="en-US" sz="2400" b="1" dirty="0">
                <a:latin typeface="Baskerville" panose="02020502070401020303" pitchFamily="18" charset="0"/>
                <a:ea typeface="Baskerville" panose="02020502070401020303" pitchFamily="18" charset="0"/>
              </a:rPr>
              <a:t>• </a:t>
            </a:r>
            <a:r>
              <a:rPr lang="en-US" sz="2400" kern="0" dirty="0">
                <a:solidFill>
                  <a:srgbClr val="000000"/>
                </a:solidFill>
                <a:latin typeface="Bodoni 72 Oldstyle Book" pitchFamily="2" charset="0"/>
                <a:ea typeface="SimSun" pitchFamily="2"/>
              </a:rPr>
              <a:t>Primer for your skin</a:t>
            </a:r>
          </a:p>
          <a:p>
            <a:pPr>
              <a:lnSpc>
                <a:spcPct val="70000"/>
              </a:lnSpc>
              <a:spcAft>
                <a:spcPts val="1415"/>
              </a:spcAft>
              <a:buSzPct val="100000"/>
              <a:defRPr sz="1700" b="0" i="0" u="none" strike="noStrike" kern="0" cap="none" spc="0" baseline="0">
                <a:solidFill>
                  <a:srgbClr val="000000"/>
                </a:solidFill>
                <a:uFillTx/>
              </a:defRPr>
            </a:pPr>
            <a:r>
              <a:rPr lang="en-US" sz="2400" b="1" dirty="0">
                <a:latin typeface="Baskerville" panose="02020502070401020303" pitchFamily="18" charset="0"/>
                <a:ea typeface="Baskerville" panose="02020502070401020303" pitchFamily="18" charset="0"/>
              </a:rPr>
              <a:t>• </a:t>
            </a:r>
            <a:r>
              <a:rPr lang="en-US" sz="2400" kern="0" dirty="0">
                <a:solidFill>
                  <a:srgbClr val="000000"/>
                </a:solidFill>
                <a:latin typeface="Bodoni 72 Oldstyle Book" pitchFamily="2" charset="0"/>
                <a:ea typeface="SimSun" pitchFamily="2"/>
              </a:rPr>
              <a:t>Allows for deeper hydration, longer lasting tanning results, better penetration of skin care ingredients </a:t>
            </a:r>
          </a:p>
        </p:txBody>
      </p:sp>
      <p:sp>
        <p:nvSpPr>
          <p:cNvPr id="7" name="Content Placeholder 2">
            <a:extLst>
              <a:ext uri="{FF2B5EF4-FFF2-40B4-BE49-F238E27FC236}">
                <a16:creationId xmlns:a16="http://schemas.microsoft.com/office/drawing/2014/main" id="{E9D27C5D-54CA-0E48-B455-F1560A840F57}"/>
              </a:ext>
            </a:extLst>
          </p:cNvPr>
          <p:cNvSpPr txBox="1"/>
          <p:nvPr/>
        </p:nvSpPr>
        <p:spPr>
          <a:xfrm>
            <a:off x="453656" y="1000951"/>
            <a:ext cx="5041073" cy="1611360"/>
          </a:xfrm>
          <a:prstGeom prst="rect">
            <a:avLst/>
          </a:prstGeom>
          <a:noFill/>
          <a:ln w="9528" cap="flat">
            <a:solidFill>
              <a:srgbClr val="000000"/>
            </a:solidFill>
            <a:prstDash val="solid"/>
            <a:miter/>
          </a:ln>
        </p:spPr>
        <p:txBody>
          <a:bodyPr anchor="ctr">
            <a:normAutofit/>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3600" kern="0" dirty="0">
                <a:solidFill>
                  <a:srgbClr val="FF40FF"/>
                </a:solidFill>
                <a:latin typeface="Bodoni 72 Oldstyle Book" pitchFamily="2" charset="0"/>
                <a:ea typeface="SimSun" pitchFamily="2"/>
              </a:rPr>
              <a:t>BB CREAM</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000" kern="0" dirty="0">
                <a:solidFill>
                  <a:srgbClr val="000000"/>
                </a:solidFill>
                <a:latin typeface="Bodoni 72 Oldstyle Book" pitchFamily="2" charset="0"/>
                <a:ea typeface="SimSun" pitchFamily="2"/>
              </a:rPr>
              <a:t>DC CLASSIC COLLECTION, EH EXCLUSIVE, TANOVATIONS</a:t>
            </a:r>
          </a:p>
        </p:txBody>
      </p:sp>
      <p:sp>
        <p:nvSpPr>
          <p:cNvPr id="8" name="Content Placeholder 2">
            <a:extLst>
              <a:ext uri="{FF2B5EF4-FFF2-40B4-BE49-F238E27FC236}">
                <a16:creationId xmlns:a16="http://schemas.microsoft.com/office/drawing/2014/main" id="{32CA8C58-E4F2-E242-AF59-02B92BFD692B}"/>
              </a:ext>
            </a:extLst>
          </p:cNvPr>
          <p:cNvSpPr txBox="1"/>
          <p:nvPr/>
        </p:nvSpPr>
        <p:spPr>
          <a:xfrm>
            <a:off x="647033" y="3551197"/>
            <a:ext cx="5041073" cy="1338949"/>
          </a:xfrm>
          <a:prstGeom prst="rect">
            <a:avLst/>
          </a:prstGeom>
          <a:noFill/>
          <a:ln w="9528" cap="flat">
            <a:solidFill>
              <a:srgbClr val="000000"/>
            </a:solidFill>
            <a:prstDash val="solid"/>
            <a:miter/>
          </a:ln>
        </p:spPr>
        <p:txBody>
          <a:bodyPr anchor="ctr">
            <a:normAutofit fontScale="77500" lnSpcReduction="20000"/>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3800" kern="0" dirty="0">
                <a:solidFill>
                  <a:srgbClr val="FF40FF"/>
                </a:solidFill>
                <a:latin typeface="Bodoni 72 Oldstyle Book" pitchFamily="2" charset="0"/>
                <a:ea typeface="SimSun" pitchFamily="2"/>
              </a:rPr>
              <a:t>REVOLUTIONARY 4K BLEND</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200" kern="0" dirty="0">
                <a:solidFill>
                  <a:srgbClr val="000000"/>
                </a:solidFill>
                <a:latin typeface="Bodoni 72 Oldstyle Book" pitchFamily="2" charset="0"/>
                <a:ea typeface="SimSun" pitchFamily="2"/>
              </a:rPr>
              <a:t>DC CLASSIC COLLECTION, FACE &amp; BODY COLLECTION</a:t>
            </a:r>
          </a:p>
        </p:txBody>
      </p:sp>
    </p:spTree>
    <p:extLst>
      <p:ext uri="{BB962C8B-B14F-4D97-AF65-F5344CB8AC3E}">
        <p14:creationId xmlns:p14="http://schemas.microsoft.com/office/powerpoint/2010/main" val="35619655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pic>
        <p:nvPicPr>
          <p:cNvPr id="4098" name="Picture 2" descr="Savor — Jacqui&amp;#39;s Gourmet">
            <a:extLst>
              <a:ext uri="{FF2B5EF4-FFF2-40B4-BE49-F238E27FC236}">
                <a16:creationId xmlns:a16="http://schemas.microsoft.com/office/drawing/2014/main" id="{9A2578DB-1413-3547-8ACC-79D1EBE59B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4185"/>
          <a:stretch/>
        </p:blipFill>
        <p:spPr bwMode="auto">
          <a:xfrm>
            <a:off x="864781" y="1437481"/>
            <a:ext cx="10462437" cy="3983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1792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1">
            <a:extLst>
              <a:ext uri="{FF2B5EF4-FFF2-40B4-BE49-F238E27FC236}">
                <a16:creationId xmlns:a16="http://schemas.microsoft.com/office/drawing/2014/main" id="{BD7D57AF-A0F2-8E43-9E89-8CA7374BFC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1270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8" name="Title 1">
            <a:extLst>
              <a:ext uri="{FF2B5EF4-FFF2-40B4-BE49-F238E27FC236}">
                <a16:creationId xmlns:a16="http://schemas.microsoft.com/office/drawing/2014/main" id="{2243AFDE-F424-6341-8DA5-E853D4ACCBD5}"/>
              </a:ext>
            </a:extLst>
          </p:cNvPr>
          <p:cNvSpPr txBox="1">
            <a:spLocks noChangeArrowheads="1"/>
          </p:cNvSpPr>
          <p:nvPr/>
        </p:nvSpPr>
        <p:spPr bwMode="auto">
          <a:xfrm>
            <a:off x="844550" y="412750"/>
            <a:ext cx="10515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spcAft>
                <a:spcPct val="0"/>
              </a:spcAft>
            </a:pPr>
            <a:r>
              <a:rPr lang="en-US" altLang="en-US" sz="6000" b="1" u="sng">
                <a:latin typeface="BODONI 72 OLDSTYLE BOOK" pitchFamily="2" charset="0"/>
              </a:rPr>
              <a:t>Core Ingredients</a:t>
            </a:r>
          </a:p>
        </p:txBody>
      </p:sp>
      <p:sp>
        <p:nvSpPr>
          <p:cNvPr id="4" name="Content Placeholder 2">
            <a:extLst>
              <a:ext uri="{FF2B5EF4-FFF2-40B4-BE49-F238E27FC236}">
                <a16:creationId xmlns:a16="http://schemas.microsoft.com/office/drawing/2014/main" id="{F08F022D-4E61-B344-8DC2-E08478F1CD63}"/>
              </a:ext>
            </a:extLst>
          </p:cNvPr>
          <p:cNvSpPr txBox="1"/>
          <p:nvPr/>
        </p:nvSpPr>
        <p:spPr>
          <a:xfrm>
            <a:off x="509588" y="1819275"/>
            <a:ext cx="2789237" cy="3473450"/>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200" kern="0" dirty="0">
                <a:solidFill>
                  <a:srgbClr val="FFFFFF"/>
                </a:solidFill>
                <a:latin typeface="Bodoni 72 Oldstyle Book" pitchFamily="2" charset="0"/>
                <a:ea typeface="SimSun" pitchFamily="2"/>
              </a:rPr>
              <a:t>Blue Tansy</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2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600" kern="0" dirty="0">
                <a:solidFill>
                  <a:srgbClr val="000000"/>
                </a:solidFill>
                <a:latin typeface="Bodoni 72 Oldstyle Book" pitchFamily="2" charset="0"/>
                <a:ea typeface="SimSun" pitchFamily="2"/>
              </a:rPr>
              <a:t>Flower extract that contains calming and healing properties and uses a blue hue to counteract natural orange tones in the skin</a:t>
            </a:r>
          </a:p>
        </p:txBody>
      </p:sp>
      <p:sp>
        <p:nvSpPr>
          <p:cNvPr id="5" name="Content Placeholder 2">
            <a:extLst>
              <a:ext uri="{FF2B5EF4-FFF2-40B4-BE49-F238E27FC236}">
                <a16:creationId xmlns:a16="http://schemas.microsoft.com/office/drawing/2014/main" id="{2C2F718E-E1E7-1D4C-8C90-7E2D7E8F0DE8}"/>
              </a:ext>
            </a:extLst>
          </p:cNvPr>
          <p:cNvSpPr txBox="1"/>
          <p:nvPr/>
        </p:nvSpPr>
        <p:spPr>
          <a:xfrm>
            <a:off x="3540125" y="1951038"/>
            <a:ext cx="2409825" cy="3209925"/>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200" kern="0">
                <a:solidFill>
                  <a:srgbClr val="FFFFFF"/>
                </a:solidFill>
                <a:latin typeface="Bodoni 72 Oldstyle Book" pitchFamily="2" charset="0"/>
                <a:ea typeface="SimSun" pitchFamily="2"/>
              </a:rPr>
              <a:t>SunXtend</a:t>
            </a:r>
            <a:r>
              <a:rPr lang="en-US" sz="3200" kern="0">
                <a:solidFill>
                  <a:srgbClr val="FFFFFF"/>
                </a:solidFill>
                <a:effectLst>
                  <a:outerShdw dist="19048" dir="2700000">
                    <a:srgbClr val="000000"/>
                  </a:outerShdw>
                </a:effectLst>
                <a:latin typeface="Bodoni 72 Oldstyle Book" pitchFamily="2" charset="0"/>
                <a:cs typeface="Avant garde medium bt"/>
              </a:rPr>
              <a:t>™</a:t>
            </a:r>
            <a:endParaRPr lang="en-US" sz="3200" kern="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3000" kern="0">
                <a:solidFill>
                  <a:srgbClr val="000000"/>
                </a:solidFill>
                <a:latin typeface="Bodoni 72 Oldstyle Book" pitchFamily="2" charset="0"/>
                <a:ea typeface="SimSun" pitchFamily="2"/>
              </a:rPr>
              <a:t>Works to prevent color fading and extends the life of your tan</a:t>
            </a:r>
          </a:p>
        </p:txBody>
      </p:sp>
      <p:sp>
        <p:nvSpPr>
          <p:cNvPr id="6" name="Content Placeholder 2">
            <a:extLst>
              <a:ext uri="{FF2B5EF4-FFF2-40B4-BE49-F238E27FC236}">
                <a16:creationId xmlns:a16="http://schemas.microsoft.com/office/drawing/2014/main" id="{B2599D50-D7B7-754B-BFAD-C060E966538F}"/>
              </a:ext>
            </a:extLst>
          </p:cNvPr>
          <p:cNvSpPr txBox="1"/>
          <p:nvPr/>
        </p:nvSpPr>
        <p:spPr>
          <a:xfrm>
            <a:off x="9269413" y="1951038"/>
            <a:ext cx="2487612" cy="3209925"/>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lnSpc>
                <a:spcPct val="110000"/>
              </a:lnSpc>
              <a:spcBef>
                <a:spcPts val="0"/>
              </a:spcBef>
              <a:spcAft>
                <a:spcPts val="1415"/>
              </a:spcAft>
              <a:defRPr sz="1800" b="0" i="0" u="none" strike="noStrike" kern="0" cap="none" spc="0" baseline="0">
                <a:solidFill>
                  <a:srgbClr val="000000"/>
                </a:solidFill>
                <a:uFillTx/>
              </a:defRPr>
            </a:pPr>
            <a:r>
              <a:rPr lang="en-US" sz="3500" kern="0" dirty="0" err="1">
                <a:solidFill>
                  <a:srgbClr val="FFFFFF"/>
                </a:solidFill>
                <a:latin typeface="Bodoni 72 Oldstyle Book" pitchFamily="2" charset="0"/>
                <a:ea typeface="SimSun" pitchFamily="2"/>
              </a:rPr>
              <a:t>FreskTek</a:t>
            </a:r>
            <a:r>
              <a:rPr lang="en-US" sz="3500" kern="0" dirty="0">
                <a:solidFill>
                  <a:srgbClr val="FFFFFF"/>
                </a:solidFill>
                <a:effectLst>
                  <a:outerShdw dist="19048" dir="2700000">
                    <a:srgbClr val="000000"/>
                  </a:outerShdw>
                </a:effectLst>
                <a:latin typeface="Bodoni 72 Oldstyle Book" pitchFamily="2" charset="0"/>
                <a:cs typeface="Avant garde medium bt"/>
              </a:rPr>
              <a:t>™</a:t>
            </a:r>
            <a:endParaRPr lang="en-US" sz="35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3000" kern="0" dirty="0">
                <a:solidFill>
                  <a:srgbClr val="000000"/>
                </a:solidFill>
                <a:latin typeface="Bodoni 72 Oldstyle Book" pitchFamily="2" charset="0"/>
                <a:ea typeface="SimSun" pitchFamily="2"/>
              </a:rPr>
              <a:t>A proprietary blend of deodorizing and skin freshening ingredients</a:t>
            </a:r>
          </a:p>
        </p:txBody>
      </p:sp>
      <p:sp>
        <p:nvSpPr>
          <p:cNvPr id="8" name="Content Placeholder 2">
            <a:extLst>
              <a:ext uri="{FF2B5EF4-FFF2-40B4-BE49-F238E27FC236}">
                <a16:creationId xmlns:a16="http://schemas.microsoft.com/office/drawing/2014/main" id="{39791F02-3CA9-A645-86DF-8C5C7D88BB8E}"/>
              </a:ext>
            </a:extLst>
          </p:cNvPr>
          <p:cNvSpPr txBox="1"/>
          <p:nvPr/>
        </p:nvSpPr>
        <p:spPr>
          <a:xfrm>
            <a:off x="6231731" y="2317750"/>
            <a:ext cx="2755900" cy="2476500"/>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4000" kern="0" dirty="0" err="1">
                <a:solidFill>
                  <a:srgbClr val="FFFFFF"/>
                </a:solidFill>
                <a:latin typeface="Bodoni 72 Oldstyle Book" pitchFamily="2" charset="0"/>
                <a:ea typeface="SimSun" pitchFamily="2"/>
              </a:rPr>
              <a:t>MelaTime</a:t>
            </a:r>
            <a:r>
              <a:rPr lang="en-US" sz="4000" kern="0" dirty="0">
                <a:solidFill>
                  <a:srgbClr val="FFFFFF"/>
                </a:solidFill>
                <a:effectLst>
                  <a:outerShdw dist="19048" dir="2700000">
                    <a:srgbClr val="000000"/>
                  </a:outerShdw>
                </a:effectLst>
                <a:latin typeface="Bodoni 72 Oldstyle Book" pitchFamily="2" charset="0"/>
                <a:cs typeface="Avant garde medium bt"/>
              </a:rPr>
              <a:t>™</a:t>
            </a:r>
            <a:endParaRPr lang="en-US" sz="40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3200" kern="0" dirty="0">
                <a:solidFill>
                  <a:srgbClr val="000000"/>
                </a:solidFill>
                <a:latin typeface="Bodoni 72 Oldstyle Book" pitchFamily="2" charset="0"/>
                <a:ea typeface="SimSun" pitchFamily="2"/>
              </a:rPr>
              <a:t>Melanin booster for faster, darker results</a:t>
            </a:r>
          </a:p>
        </p:txBody>
      </p:sp>
    </p:spTree>
    <p:extLst>
      <p:ext uri="{BB962C8B-B14F-4D97-AF65-F5344CB8AC3E}">
        <p14:creationId xmlns:p14="http://schemas.microsoft.com/office/powerpoint/2010/main" val="207015496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a:extLst>
              <a:ext uri="{FF2B5EF4-FFF2-40B4-BE49-F238E27FC236}">
                <a16:creationId xmlns:a16="http://schemas.microsoft.com/office/drawing/2014/main" id="{8D2EB176-9D1A-0F45-BCBC-F7729DA0AA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0" name="Title 1">
            <a:extLst>
              <a:ext uri="{FF2B5EF4-FFF2-40B4-BE49-F238E27FC236}">
                <a16:creationId xmlns:a16="http://schemas.microsoft.com/office/drawing/2014/main" id="{FA749A23-FACD-1541-BC50-ABBE8E83BCAB}"/>
              </a:ext>
            </a:extLst>
          </p:cNvPr>
          <p:cNvSpPr txBox="1">
            <a:spLocks noChangeArrowheads="1"/>
          </p:cNvSpPr>
          <p:nvPr/>
        </p:nvSpPr>
        <p:spPr bwMode="auto">
          <a:xfrm>
            <a:off x="844550" y="412750"/>
            <a:ext cx="10515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spcAft>
                <a:spcPct val="0"/>
              </a:spcAft>
            </a:pPr>
            <a:r>
              <a:rPr lang="en-US" altLang="en-US" sz="6000" b="1" u="sng">
                <a:latin typeface="BODONI 72 OLDSTYLE BOOK" pitchFamily="2" charset="0"/>
              </a:rPr>
              <a:t>Core Ingredients</a:t>
            </a:r>
          </a:p>
        </p:txBody>
      </p:sp>
      <p:sp>
        <p:nvSpPr>
          <p:cNvPr id="4" name="Content Placeholder 2">
            <a:extLst>
              <a:ext uri="{FF2B5EF4-FFF2-40B4-BE49-F238E27FC236}">
                <a16:creationId xmlns:a16="http://schemas.microsoft.com/office/drawing/2014/main" id="{A57CC192-0CA9-BA49-BAB9-857C748289C3}"/>
              </a:ext>
            </a:extLst>
          </p:cNvPr>
          <p:cNvSpPr txBox="1"/>
          <p:nvPr/>
        </p:nvSpPr>
        <p:spPr>
          <a:xfrm>
            <a:off x="8680449" y="2091338"/>
            <a:ext cx="2562225" cy="2883224"/>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600" kern="0" dirty="0" err="1">
                <a:solidFill>
                  <a:srgbClr val="FFFFFF"/>
                </a:solidFill>
                <a:latin typeface="Bodoni 72 Oldstyle Book" pitchFamily="2" charset="0"/>
                <a:ea typeface="SimSun" pitchFamily="2"/>
              </a:rPr>
              <a:t>Bodyfit</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6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800" kern="0" dirty="0">
                <a:solidFill>
                  <a:srgbClr val="000000"/>
                </a:solidFill>
                <a:latin typeface="Bodoni 72 Oldstyle Book" pitchFamily="2" charset="0"/>
                <a:ea typeface="SimSun" pitchFamily="2"/>
              </a:rPr>
              <a:t>Reduces the appearance of cellulite and restore firmness</a:t>
            </a:r>
          </a:p>
        </p:txBody>
      </p:sp>
      <p:sp>
        <p:nvSpPr>
          <p:cNvPr id="5" name="Content Placeholder 2">
            <a:extLst>
              <a:ext uri="{FF2B5EF4-FFF2-40B4-BE49-F238E27FC236}">
                <a16:creationId xmlns:a16="http://schemas.microsoft.com/office/drawing/2014/main" id="{045C0607-673C-ED44-9773-97B0BBA3CAC6}"/>
              </a:ext>
            </a:extLst>
          </p:cNvPr>
          <p:cNvSpPr txBox="1"/>
          <p:nvPr/>
        </p:nvSpPr>
        <p:spPr>
          <a:xfrm>
            <a:off x="4401343" y="1531938"/>
            <a:ext cx="3783013" cy="4002024"/>
          </a:xfrm>
          <a:prstGeom prst="rect">
            <a:avLst/>
          </a:prstGeom>
          <a:solidFill>
            <a:srgbClr val="A5A5A5"/>
          </a:solidFill>
          <a:ln w="12701" cap="flat">
            <a:solidFill>
              <a:srgbClr val="FF40FF"/>
            </a:solidFill>
            <a:prstDash val="solid"/>
            <a:miter/>
          </a:ln>
        </p:spPr>
        <p:txBody>
          <a:bodyPr anchorCtr="1">
            <a:normAutofit/>
          </a:bodyPr>
          <a:lstStyle/>
          <a:p>
            <a:pPr algn="ctr" eaLnBrk="1" fontAlgn="auto" hangingPunct="1">
              <a:lnSpc>
                <a:spcPct val="120000"/>
              </a:lnSpc>
              <a:spcBef>
                <a:spcPts val="0"/>
              </a:spcBef>
              <a:spcAft>
                <a:spcPts val="1415"/>
              </a:spcAft>
              <a:defRPr sz="1700" b="0" i="0" u="none" strike="noStrike" kern="0" cap="none" spc="0" baseline="0">
                <a:solidFill>
                  <a:srgbClr val="000000"/>
                </a:solidFill>
                <a:uFillTx/>
              </a:defRPr>
            </a:pPr>
            <a:r>
              <a:rPr lang="en-US" sz="3600" kern="0" dirty="0">
                <a:solidFill>
                  <a:srgbClr val="FFFFFF"/>
                </a:solidFill>
                <a:latin typeface="Bodoni 72 Oldstyle Book" pitchFamily="2" charset="0"/>
                <a:ea typeface="SimSun" pitchFamily="2"/>
              </a:rPr>
              <a:t>Advanced </a:t>
            </a:r>
            <a:r>
              <a:rPr lang="en-US" sz="3600" kern="0" dirty="0" err="1">
                <a:solidFill>
                  <a:srgbClr val="FFFFFF"/>
                </a:solidFill>
                <a:latin typeface="Bodoni 72 Oldstyle Book" pitchFamily="2" charset="0"/>
                <a:ea typeface="SimSun" pitchFamily="2"/>
              </a:rPr>
              <a:t>Matrixyl</a:t>
            </a:r>
            <a:r>
              <a:rPr lang="en-US" sz="3600" kern="0" dirty="0">
                <a:solidFill>
                  <a:srgbClr val="FFFFFF"/>
                </a:solidFill>
                <a:latin typeface="Bodoni 72 Oldstyle Book" pitchFamily="2" charset="0"/>
                <a:ea typeface="SimSun" pitchFamily="2"/>
              </a:rPr>
              <a:t> </a:t>
            </a:r>
            <a:r>
              <a:rPr lang="en-US" sz="3600" kern="0" dirty="0" err="1">
                <a:solidFill>
                  <a:srgbClr val="FFFFFF"/>
                </a:solidFill>
                <a:latin typeface="Bodoni 72 Oldstyle Book" pitchFamily="2" charset="0"/>
                <a:ea typeface="SimSun" pitchFamily="2"/>
              </a:rPr>
              <a:t>Synthe</a:t>
            </a:r>
            <a:r>
              <a:rPr lang="en-US" sz="3600" kern="0" dirty="0">
                <a:solidFill>
                  <a:srgbClr val="FFFFFF"/>
                </a:solidFill>
                <a:latin typeface="Bodoni 72 Oldstyle Book" pitchFamily="2" charset="0"/>
                <a:ea typeface="SimSun" pitchFamily="2"/>
              </a:rPr>
              <a:t> 6</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6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700" b="0" i="0" u="none" strike="noStrike" kern="0" cap="none" spc="0" baseline="0">
                <a:solidFill>
                  <a:srgbClr val="000000"/>
                </a:solidFill>
                <a:uFillTx/>
              </a:defRPr>
            </a:pPr>
            <a:r>
              <a:rPr lang="en-US" sz="2800" kern="0" dirty="0">
                <a:solidFill>
                  <a:srgbClr val="000000"/>
                </a:solidFill>
                <a:latin typeface="Bodoni 72 Oldstyle Book" pitchFamily="2" charset="0"/>
                <a:ea typeface="SimSun" pitchFamily="2"/>
              </a:rPr>
              <a:t>Powerful anti-aging peptide that reduces the appearance of fine lines and wrinkles for long lasting results</a:t>
            </a:r>
          </a:p>
        </p:txBody>
      </p:sp>
      <p:sp>
        <p:nvSpPr>
          <p:cNvPr id="6" name="Content Placeholder 2">
            <a:extLst>
              <a:ext uri="{FF2B5EF4-FFF2-40B4-BE49-F238E27FC236}">
                <a16:creationId xmlns:a16="http://schemas.microsoft.com/office/drawing/2014/main" id="{C9B15A01-E1C8-C945-9957-09126953C2C5}"/>
              </a:ext>
            </a:extLst>
          </p:cNvPr>
          <p:cNvSpPr txBox="1"/>
          <p:nvPr/>
        </p:nvSpPr>
        <p:spPr>
          <a:xfrm>
            <a:off x="1035050" y="1781144"/>
            <a:ext cx="2976562" cy="3503612"/>
          </a:xfrm>
          <a:prstGeom prst="rect">
            <a:avLst/>
          </a:prstGeom>
          <a:solidFill>
            <a:srgbClr val="A5A5A5"/>
          </a:solidFill>
          <a:ln w="12701" cap="flat">
            <a:solidFill>
              <a:srgbClr val="FF40FF"/>
            </a:solidFill>
            <a:prstDash val="solid"/>
            <a:miter/>
          </a:ln>
        </p:spPr>
        <p:txBody>
          <a:bodyPr>
            <a:normAutofit/>
          </a:bodyPr>
          <a:lstStyle/>
          <a:p>
            <a:pPr algn="ctr" eaLnBrk="1" fontAlgn="auto" hangingPunct="1">
              <a:spcBef>
                <a:spcPts val="0"/>
              </a:spcBef>
              <a:spcAft>
                <a:spcPts val="1415"/>
              </a:spcAft>
              <a:defRPr sz="1800" b="0" i="0" u="none" strike="noStrike" kern="0" cap="none" spc="0" baseline="0">
                <a:solidFill>
                  <a:srgbClr val="000000"/>
                </a:solidFill>
                <a:uFillTx/>
              </a:defRPr>
            </a:pPr>
            <a:r>
              <a:rPr lang="en-US" sz="3600" kern="0" dirty="0" err="1">
                <a:solidFill>
                  <a:srgbClr val="FFFFFF"/>
                </a:solidFill>
                <a:latin typeface="Bodoni 72 Oldstyle Book" pitchFamily="2" charset="0"/>
                <a:ea typeface="SimSun" pitchFamily="2"/>
              </a:rPr>
              <a:t>Renovage</a:t>
            </a:r>
            <a:r>
              <a:rPr lang="en-US" sz="3600" kern="0" dirty="0">
                <a:solidFill>
                  <a:srgbClr val="FFFFFF"/>
                </a:solidFill>
                <a:effectLst>
                  <a:outerShdw dist="19048" dir="2700000">
                    <a:srgbClr val="000000"/>
                  </a:outerShdw>
                </a:effectLst>
                <a:latin typeface="Bodoni 72 Oldstyle Book" pitchFamily="2" charset="0"/>
                <a:cs typeface="Avant garde medium bt"/>
              </a:rPr>
              <a:t>™</a:t>
            </a:r>
            <a:endParaRPr lang="en-US" sz="3600" kern="0" dirty="0">
              <a:solidFill>
                <a:srgbClr val="FFFFFF"/>
              </a:solidFill>
              <a:latin typeface="Bodoni 72 Oldstyle Book" pitchFamily="2" charset="0"/>
              <a:ea typeface="SimSun" pitchFamily="2"/>
            </a:endParaRPr>
          </a:p>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800" kern="0" dirty="0">
                <a:solidFill>
                  <a:srgbClr val="000000"/>
                </a:solidFill>
                <a:latin typeface="Bodoni 72 Oldstyle Book" pitchFamily="2" charset="0"/>
                <a:ea typeface="SimSun" pitchFamily="2"/>
              </a:rPr>
              <a:t>Targets the appearance of wrinkles and aging; firm, hydrates and plumps the skin</a:t>
            </a:r>
          </a:p>
          <a:p>
            <a:pPr eaLnBrk="1" fontAlgn="auto" hangingPunct="1">
              <a:lnSpc>
                <a:spcPct val="80000"/>
              </a:lnSpc>
              <a:spcBef>
                <a:spcPts val="0"/>
              </a:spcBef>
              <a:spcAft>
                <a:spcPts val="1415"/>
              </a:spcAft>
              <a:defRPr sz="1800" b="0" i="0" u="none" strike="noStrike" kern="0" cap="none" spc="0" baseline="0">
                <a:solidFill>
                  <a:srgbClr val="000000"/>
                </a:solidFill>
                <a:uFillTx/>
              </a:defRPr>
            </a:pPr>
            <a:endParaRPr lang="en-US" sz="2800" kern="0" dirty="0">
              <a:solidFill>
                <a:srgbClr val="000000"/>
              </a:solidFill>
              <a:latin typeface="Bodoni 72 Oldstyle Book" pitchFamily="2" charset="0"/>
              <a:ea typeface="SimSun" pitchFamily="2"/>
            </a:endParaRPr>
          </a:p>
        </p:txBody>
      </p:sp>
    </p:spTree>
    <p:extLst>
      <p:ext uri="{BB962C8B-B14F-4D97-AF65-F5344CB8AC3E}">
        <p14:creationId xmlns:p14="http://schemas.microsoft.com/office/powerpoint/2010/main" val="116804993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itle 2">
            <a:extLst>
              <a:ext uri="{FF2B5EF4-FFF2-40B4-BE49-F238E27FC236}">
                <a16:creationId xmlns:a16="http://schemas.microsoft.com/office/drawing/2014/main" id="{389695FE-D4F6-9647-BA89-5F29B0823307}"/>
              </a:ext>
            </a:extLst>
          </p:cNvPr>
          <p:cNvSpPr>
            <a:spLocks noGrp="1"/>
          </p:cNvSpPr>
          <p:nvPr>
            <p:ph type="title"/>
          </p:nvPr>
        </p:nvSpPr>
        <p:spPr/>
        <p:txBody>
          <a:bodyPr/>
          <a:lstStyle/>
          <a:p>
            <a:pPr algn="ctr"/>
            <a:r>
              <a:rPr lang="en-US" dirty="0">
                <a:solidFill>
                  <a:srgbClr val="FF40FF"/>
                </a:solidFill>
                <a:latin typeface="Baskerville" panose="02020502070401020303" pitchFamily="18" charset="0"/>
                <a:ea typeface="Baskerville" panose="02020502070401020303" pitchFamily="18" charset="0"/>
              </a:rPr>
              <a:t>NEW 2022 Key Ingredients</a:t>
            </a:r>
          </a:p>
        </p:txBody>
      </p:sp>
      <p:sp>
        <p:nvSpPr>
          <p:cNvPr id="4" name="Content Placeholder 3">
            <a:extLst>
              <a:ext uri="{FF2B5EF4-FFF2-40B4-BE49-F238E27FC236}">
                <a16:creationId xmlns:a16="http://schemas.microsoft.com/office/drawing/2014/main" id="{121B96C6-00AC-B24D-BD64-53C7FC43E36E}"/>
              </a:ext>
            </a:extLst>
          </p:cNvPr>
          <p:cNvSpPr>
            <a:spLocks noGrp="1"/>
          </p:cNvSpPr>
          <p:nvPr>
            <p:ph idx="1"/>
          </p:nvPr>
        </p:nvSpPr>
        <p:spPr/>
        <p:txBody>
          <a:bodyPr>
            <a:normAutofit fontScale="85000" lnSpcReduction="10000"/>
          </a:bodyPr>
          <a:lstStyle/>
          <a:p>
            <a:pPr marL="0" indent="0">
              <a:buNone/>
            </a:pPr>
            <a:r>
              <a:rPr lang="en-US" b="1" dirty="0">
                <a:latin typeface="Baskerville" panose="02020502070401020303" pitchFamily="18" charset="0"/>
                <a:ea typeface="Baskerville" panose="02020502070401020303" pitchFamily="18" charset="0"/>
              </a:rPr>
              <a:t>• Plant Based Stem Cell Extract </a:t>
            </a:r>
            <a:r>
              <a:rPr lang="en-US" dirty="0">
                <a:latin typeface="Baskerville" panose="02020502070401020303" pitchFamily="18" charset="0"/>
                <a:ea typeface="Baskerville" panose="02020502070401020303" pitchFamily="18" charset="0"/>
              </a:rPr>
              <a:t>– Helps to promote cell turnover and increase collagen production for a more youthful appearance. </a:t>
            </a:r>
          </a:p>
          <a:p>
            <a:pPr marL="0" indent="0">
              <a:buNone/>
            </a:pPr>
            <a:r>
              <a:rPr lang="en-US" b="1" dirty="0">
                <a:latin typeface="Baskerville" panose="02020502070401020303" pitchFamily="18" charset="0"/>
                <a:ea typeface="Baskerville" panose="02020502070401020303" pitchFamily="18" charset="0"/>
              </a:rPr>
              <a:t>• Organic Grape Water – </a:t>
            </a:r>
            <a:r>
              <a:rPr lang="en-US" dirty="0">
                <a:latin typeface="Baskerville" panose="02020502070401020303" pitchFamily="18" charset="0"/>
                <a:ea typeface="Baskerville" panose="02020502070401020303" pitchFamily="18" charset="0"/>
              </a:rPr>
              <a:t>A power packed prebiotic that can help to improve the skin’s microbiome to reveal fresh, healthy-looking skin, high in Vitamins A, B &amp; C, contains potent antioxidant properties for skin rejuvenation.</a:t>
            </a:r>
          </a:p>
          <a:p>
            <a:pPr lvl="1"/>
            <a:r>
              <a:rPr lang="en-US" dirty="0">
                <a:latin typeface="Baskerville" panose="02020502070401020303" pitchFamily="18" charset="0"/>
                <a:ea typeface="Baskerville" panose="02020502070401020303" pitchFamily="18" charset="0"/>
              </a:rPr>
              <a:t>Integrating friendly prebiotics into your skincare routine means a commitment to preserving and strengthening the balance of your skin’s natural protective barrier. Prebiotics like ferments are superfoods for the microbiome, as they feed the healthy bacteria living on our skin.</a:t>
            </a:r>
          </a:p>
          <a:p>
            <a:pPr marL="0" indent="0">
              <a:buNone/>
            </a:pPr>
            <a:r>
              <a:rPr lang="en-US" b="1" dirty="0">
                <a:latin typeface="Baskerville" panose="02020502070401020303" pitchFamily="18" charset="0"/>
                <a:ea typeface="Baskerville" panose="02020502070401020303" pitchFamily="18" charset="0"/>
              </a:rPr>
              <a:t>• Vitamin F – </a:t>
            </a:r>
            <a:r>
              <a:rPr lang="en-US" dirty="0">
                <a:latin typeface="Baskerville" panose="02020502070401020303" pitchFamily="18" charset="0"/>
                <a:ea typeface="Baskerville" panose="02020502070401020303" pitchFamily="18" charset="0"/>
              </a:rPr>
              <a:t>Helps to calm compromised skin by repairing moisture levels and decreasing inflammation, good for those with skin conditions and acne prone skin. </a:t>
            </a:r>
          </a:p>
          <a:p>
            <a:pPr lvl="1"/>
            <a:r>
              <a:rPr lang="en-US" dirty="0">
                <a:latin typeface="Baskerville" panose="02020502070401020303" pitchFamily="18" charset="0"/>
                <a:ea typeface="Baskerville" panose="02020502070401020303" pitchFamily="18" charset="0"/>
              </a:rPr>
              <a:t>Made up of an omega-3 fatty acid an omega-6 fatty acid which together help regulate and promote healthy function of our body, including playing a major role in the health of our skin</a:t>
            </a:r>
          </a:p>
          <a:p>
            <a:endParaRPr lang="en-US" dirty="0">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888871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lnSpcReduction="10000"/>
          </a:bodyPr>
          <a:lstStyle/>
          <a:p>
            <a:pPr marL="0" indent="0">
              <a:buNone/>
            </a:pPr>
            <a:r>
              <a:rPr lang="en-US" dirty="0">
                <a:latin typeface="Baskerville" panose="02020502070401020303" pitchFamily="18" charset="0"/>
                <a:ea typeface="Baskerville" panose="02020502070401020303" pitchFamily="18" charset="0"/>
              </a:rPr>
              <a:t>• </a:t>
            </a:r>
            <a:r>
              <a:rPr lang="en-US" b="1" dirty="0">
                <a:latin typeface="Baskerville" panose="02020502070401020303" pitchFamily="18" charset="0"/>
                <a:ea typeface="Baskerville" panose="02020502070401020303" pitchFamily="18" charset="0"/>
              </a:rPr>
              <a:t>Maracujá Oil </a:t>
            </a:r>
            <a:r>
              <a:rPr lang="en-US" dirty="0">
                <a:latin typeface="Baskerville" panose="02020502070401020303" pitchFamily="18" charset="0"/>
                <a:ea typeface="Baskerville" panose="02020502070401020303" pitchFamily="18" charset="0"/>
              </a:rPr>
              <a:t>– Helps to address damaged or weakened skin, while helping to support the healing process. Contains antibacterial and anti-inflammatory properties that can help improve the overall appearance of skin. </a:t>
            </a:r>
          </a:p>
          <a:p>
            <a:pPr marL="0" indent="0">
              <a:buNone/>
            </a:pPr>
            <a:r>
              <a:rPr lang="en-US"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Mandelic</a:t>
            </a:r>
            <a:r>
              <a:rPr lang="en-US" b="1" dirty="0">
                <a:latin typeface="Baskerville" panose="02020502070401020303" pitchFamily="18" charset="0"/>
                <a:ea typeface="Baskerville" panose="02020502070401020303" pitchFamily="18" charset="0"/>
              </a:rPr>
              <a:t> Acid </a:t>
            </a:r>
            <a:r>
              <a:rPr lang="en-US" dirty="0">
                <a:latin typeface="Baskerville" panose="02020502070401020303" pitchFamily="18" charset="0"/>
                <a:ea typeface="Baskerville" panose="02020502070401020303" pitchFamily="18" charset="0"/>
              </a:rPr>
              <a:t>– Works as a gentle exfoliant to reveal fresh, youthful skin while demising the appearance of fine lines, wrinkles, dark spots and dullness, accelerates cell turnover which helps with collagen production</a:t>
            </a:r>
          </a:p>
          <a:p>
            <a:pPr marL="0" indent="0">
              <a:buNone/>
            </a:pPr>
            <a:r>
              <a:rPr lang="en-US" b="1" dirty="0">
                <a:latin typeface="Baskerville" panose="02020502070401020303" pitchFamily="18" charset="0"/>
                <a:ea typeface="Baskerville" panose="02020502070401020303" pitchFamily="18" charset="0"/>
              </a:rPr>
              <a:t>• Chaga Mushroom Extract – </a:t>
            </a:r>
            <a:r>
              <a:rPr lang="en-US" dirty="0">
                <a:latin typeface="Baskerville" panose="02020502070401020303" pitchFamily="18" charset="0"/>
                <a:ea typeface="Baskerville" panose="02020502070401020303" pitchFamily="18" charset="0"/>
              </a:rPr>
              <a:t>Helps to prevent moisture loss by creating a protective, breathable moisture barrier, beneficial for those with skin conditions.</a:t>
            </a:r>
          </a:p>
          <a:p>
            <a:endParaRPr lang="en-US"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lstStyle/>
          <a:p>
            <a:pPr algn="ctr"/>
            <a:r>
              <a:rPr lang="en-US" dirty="0">
                <a:solidFill>
                  <a:srgbClr val="FF40FF"/>
                </a:solidFill>
                <a:latin typeface="Baskerville" panose="02020502070401020303" pitchFamily="18" charset="0"/>
                <a:ea typeface="Baskerville" panose="02020502070401020303" pitchFamily="18" charset="0"/>
              </a:rPr>
              <a:t>NEW 2022 Key Ingredients</a:t>
            </a:r>
          </a:p>
        </p:txBody>
      </p:sp>
    </p:spTree>
    <p:extLst>
      <p:ext uri="{BB962C8B-B14F-4D97-AF65-F5344CB8AC3E}">
        <p14:creationId xmlns:p14="http://schemas.microsoft.com/office/powerpoint/2010/main" val="207914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a:bodyPr>
          <a:lstStyle/>
          <a:p>
            <a:pPr marL="0" indent="0" algn="ctr">
              <a:buNone/>
            </a:pPr>
            <a:endParaRPr lang="en-US" sz="4800" dirty="0">
              <a:latin typeface="Baskerville" panose="02020502070401020303" pitchFamily="18" charset="0"/>
              <a:ea typeface="Baskerville" panose="02020502070401020303" pitchFamily="18" charset="0"/>
            </a:endParaRPr>
          </a:p>
          <a:p>
            <a:pPr marL="0" indent="0" algn="ctr">
              <a:buNone/>
            </a:pPr>
            <a:r>
              <a:rPr lang="en-US" sz="4800" dirty="0">
                <a:latin typeface="Baskerville" panose="02020502070401020303" pitchFamily="18" charset="0"/>
                <a:ea typeface="Baskerville" panose="02020502070401020303" pitchFamily="18" charset="0"/>
              </a:rPr>
              <a:t>If you were to explain why clients should use Devoted Creations lotions – what 3 things would you say?</a:t>
            </a:r>
          </a:p>
          <a:p>
            <a:pPr marL="0" indent="0" algn="ctr">
              <a:buNone/>
            </a:pPr>
            <a:endParaRPr lang="en-US" sz="4800" dirty="0">
              <a:latin typeface="Baskerville" panose="02020502070401020303" pitchFamily="18" charset="0"/>
              <a:ea typeface="Baskerville" panose="02020502070401020303" pitchFamily="18" charset="0"/>
            </a:endParaRPr>
          </a:p>
          <a:p>
            <a:pPr algn="ctr"/>
            <a:endParaRPr lang="en-US" sz="4800"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normAutofit/>
          </a:bodyPr>
          <a:lstStyle/>
          <a:p>
            <a:pPr algn="ctr"/>
            <a:r>
              <a:rPr lang="en-US" sz="8800" dirty="0">
                <a:solidFill>
                  <a:srgbClr val="FF40FF"/>
                </a:solidFill>
                <a:latin typeface="Baskerville" panose="02020502070401020303" pitchFamily="18" charset="0"/>
                <a:ea typeface="Baskerville" panose="02020502070401020303" pitchFamily="18" charset="0"/>
              </a:rPr>
              <a:t>POP QUIZ!</a:t>
            </a:r>
          </a:p>
        </p:txBody>
      </p:sp>
    </p:spTree>
    <p:extLst>
      <p:ext uri="{BB962C8B-B14F-4D97-AF65-F5344CB8AC3E}">
        <p14:creationId xmlns:p14="http://schemas.microsoft.com/office/powerpoint/2010/main" val="2998181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indoor&#10;&#10;Description automatically generated">
            <a:extLst>
              <a:ext uri="{FF2B5EF4-FFF2-40B4-BE49-F238E27FC236}">
                <a16:creationId xmlns:a16="http://schemas.microsoft.com/office/drawing/2014/main" id="{D9497B4D-FF00-F744-80E7-4E0E267417AD}"/>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56469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ie chart&#10;&#10;Description automatically generated">
            <a:extLst>
              <a:ext uri="{FF2B5EF4-FFF2-40B4-BE49-F238E27FC236}">
                <a16:creationId xmlns:a16="http://schemas.microsoft.com/office/drawing/2014/main" id="{E9AD8847-29CD-9245-B3E3-945FE76F9235}"/>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2">
            <a:extLst>
              <a:ext uri="{FF2B5EF4-FFF2-40B4-BE49-F238E27FC236}">
                <a16:creationId xmlns:a16="http://schemas.microsoft.com/office/drawing/2014/main" id="{B629B76A-F85D-704C-A74E-3A7EDD88F577}"/>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fontScale="92500" lnSpcReduction="20000"/>
          </a:bodyPr>
          <a:lstStyle/>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Plateau Breaking Dark Tanning Optimizer –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Deeply intensifies tanning results for superior dark color without the use of added bronzers.</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pH Balancing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&amp; formulated for use in all light units – Maximize your session in red light, blue light or UV light with pH balancing gents that allow for optimal light absorption.</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Light Activated</a:t>
            </a:r>
            <a:r>
              <a:rPr lang="en-US" sz="1400" b="1" dirty="0">
                <a:solidFill>
                  <a:srgbClr val="000000"/>
                </a:solidFill>
                <a:latin typeface="Baskerville" panose="02020502070401020303" pitchFamily="18" charset="0"/>
                <a:ea typeface="Baskerville" panose="02020502070401020303" pitchFamily="18" charset="0"/>
                <a:cs typeface="Lucida Sans" pitchFamily="2"/>
              </a:rPr>
              <a:t> </a:t>
            </a:r>
            <a:r>
              <a:rPr lang="en-US" sz="1400" b="1" dirty="0" err="1">
                <a:solidFill>
                  <a:srgbClr val="000000"/>
                </a:solidFill>
                <a:latin typeface="Baskerville" panose="02020502070401020303" pitchFamily="18" charset="0"/>
                <a:ea typeface="Baskerville" panose="02020502070401020303" pitchFamily="18" charset="0"/>
                <a:cs typeface="Lucida Sans" pitchFamily="2"/>
              </a:rPr>
              <a:t>Photosomes</a:t>
            </a:r>
            <a:r>
              <a:rPr lang="en-US" sz="1400" b="1" dirty="0">
                <a:solidFill>
                  <a:srgbClr val="000000"/>
                </a:solidFill>
                <a:latin typeface="Baskerville" panose="02020502070401020303" pitchFamily="18" charset="0"/>
                <a:ea typeface="Baskerville" panose="02020502070401020303" pitchFamily="18" charset="0"/>
                <a:cs typeface="Lucida Sans" pitchFamily="2"/>
              </a:rPr>
              <a:t> </a:t>
            </a:r>
            <a:r>
              <a:rPr lang="en-US" sz="1400" dirty="0">
                <a:solidFill>
                  <a:srgbClr val="000000"/>
                </a:solidFill>
                <a:latin typeface="Baskerville" panose="02020502070401020303" pitchFamily="18" charset="0"/>
                <a:ea typeface="Baskerville" panose="02020502070401020303" pitchFamily="18" charset="0"/>
                <a:cs typeface="Lucida Sans" pitchFamily="2"/>
              </a:rPr>
              <a:t>– Used with any light therapy and helps protect the skin’s immune system.</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Powerful Probiotic Blend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 lab-created, non-living probiotic blend that when applied to </a:t>
            </a:r>
            <a:r>
              <a:rPr lang="en-US" sz="1400" dirty="0">
                <a:solidFill>
                  <a:srgbClr val="000000"/>
                </a:solidFill>
                <a:latin typeface="Baskerville" panose="02020502070401020303" pitchFamily="18" charset="0"/>
                <a:ea typeface="Baskerville" panose="02020502070401020303" pitchFamily="18" charset="0"/>
                <a:cs typeface="Lucida Sans" pitchFamily="2"/>
              </a:rPr>
              <a:t>skin, provides a potent soothing effect and strengthens skin’s ability to defend itself against environmental stressors.</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Phytic Acid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Utilizes gentle exfoliating to help shed off dead skin build up to reduce the signs of aging and provide vital antioxidants and nutrients to the skin.</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Skin Quenching Electrolyte Cocktail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Utilizes Magnesium, Coconut Water, Sodium PCA, Orange, Almond and Banana extracts to improve skins moisture barrier and strength, calm redness, protect against environmental dehydration, and work as a vital component in maintaining hydration levels in the skin.</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Sugarcane Derived </a:t>
            </a: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Squalane</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provide weightless hydration, balance excess oil, soothe and promote a plump, firm appearance.</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Vegan Collagen –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Helps to strengthen and condition the skin to visibly improve texture and suppleness while also helping to restore skin’s natural bounce and resilience, diminishing the look of fine lines and wrinkles.</a:t>
            </a:r>
          </a:p>
          <a:p>
            <a:pPr marL="0" marR="0" lvl="0" indent="0" algn="l" defTabSz="914400" rtl="0" fontAlgn="auto" hangingPunct="1">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Blue Tansy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Provides anti-orange agents so the skin develops the mos</a:t>
            </a:r>
            <a:r>
              <a:rPr lang="en-US" sz="1400" dirty="0">
                <a:solidFill>
                  <a:srgbClr val="000000"/>
                </a:solidFill>
                <a:latin typeface="Baskerville" panose="02020502070401020303" pitchFamily="18" charset="0"/>
                <a:ea typeface="Baskerville" panose="02020502070401020303" pitchFamily="18" charset="0"/>
                <a:cs typeface="Lucida Sans" pitchFamily="2"/>
              </a:rPr>
              <a:t>t natural, dark bronzed result.</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a:spcAft>
                <a:spcPts val="215"/>
              </a:spcAft>
              <a:buSzPct val="45000"/>
              <a:buFont typeface="StarSymbol"/>
              <a:buChar char="●"/>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Tan extending and tattoo protecting blend</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400" dirty="0">
                <a:solidFill>
                  <a:srgbClr val="000000"/>
                </a:solidFill>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Bleu Seltzer</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6706F135-CF7C-FA43-BA61-EE93EC46ED14}"/>
              </a:ext>
            </a:extLst>
          </p:cNvPr>
          <p:cNvSpPr txBox="1"/>
          <p:nvPr/>
        </p:nvSpPr>
        <p:spPr>
          <a:xfrm>
            <a:off x="5082362" y="134455"/>
            <a:ext cx="6715339" cy="1713238"/>
          </a:xfrm>
          <a:prstGeom prst="rect">
            <a:avLst/>
          </a:prstGeom>
          <a:noFill/>
          <a:ln cap="flat">
            <a:noFill/>
          </a:ln>
        </p:spPr>
        <p:txBody>
          <a:bodyPr vert="horz" wrap="square" lIns="91440" tIns="45720" rIns="91440" bIns="45720" anchor="ctr"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Prismatica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Full Spectrum Light Enhancing Color Creator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Prism Plateau Breaking, All Hue Hydrating</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Intense Tightening &amp; Toning for Radiant Results</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Super Fruit Electrolyte</a:t>
            </a:r>
            <a:r>
              <a:rPr lang="en-US" dirty="0">
                <a:solidFill>
                  <a:srgbClr val="000000"/>
                </a:solidFill>
                <a:latin typeface="Baskerville" panose="02020502070401020303" pitchFamily="18" charset="0"/>
                <a:ea typeface="Baskerville" panose="02020502070401020303" pitchFamily="18" charset="0"/>
                <a:cs typeface="Arial"/>
              </a:rPr>
              <a:t>s – pH Balancers – Vegan Collagen</a:t>
            </a:r>
            <a:endPar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3268777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with medium confidence">
            <a:extLst>
              <a:ext uri="{FF2B5EF4-FFF2-40B4-BE49-F238E27FC236}">
                <a16:creationId xmlns:a16="http://schemas.microsoft.com/office/drawing/2014/main" id="{1A0D892F-E3D2-6240-B96B-C0D270C79360}"/>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7F4073F4-257B-504C-9AC8-F14196713CE8}"/>
              </a:ext>
            </a:extLst>
          </p:cNvPr>
          <p:cNvSpPr>
            <a:spLocks noGrp="1"/>
          </p:cNvSpPr>
          <p:nvPr>
            <p:ph type="title"/>
          </p:nvPr>
        </p:nvSpPr>
        <p:spPr>
          <a:xfrm>
            <a:off x="838200" y="290256"/>
            <a:ext cx="10515600" cy="1325563"/>
          </a:xfrm>
        </p:spPr>
        <p:txBody>
          <a:bodyPr>
            <a:normAutofit/>
          </a:bodyPr>
          <a:lstStyle/>
          <a:p>
            <a:pPr algn="r"/>
            <a:r>
              <a:rPr lang="en-US" sz="5400" b="1" dirty="0">
                <a:solidFill>
                  <a:srgbClr val="FF40FF"/>
                </a:solidFill>
                <a:latin typeface="Bodoni 72 Oldstyle Book" pitchFamily="2" charset="0"/>
              </a:rPr>
              <a:t>Devoted Difference</a:t>
            </a:r>
          </a:p>
        </p:txBody>
      </p:sp>
      <p:sp>
        <p:nvSpPr>
          <p:cNvPr id="3" name="Content Placeholder 2">
            <a:extLst>
              <a:ext uri="{FF2B5EF4-FFF2-40B4-BE49-F238E27FC236}">
                <a16:creationId xmlns:a16="http://schemas.microsoft.com/office/drawing/2014/main" id="{979B8F2E-917E-B848-9B94-9D2F7B9C37EA}"/>
              </a:ext>
            </a:extLst>
          </p:cNvPr>
          <p:cNvSpPr>
            <a:spLocks noGrp="1"/>
          </p:cNvSpPr>
          <p:nvPr>
            <p:ph idx="1"/>
          </p:nvPr>
        </p:nvSpPr>
        <p:spPr>
          <a:xfrm>
            <a:off x="838200" y="1421588"/>
            <a:ext cx="10515600" cy="4351338"/>
          </a:xfrm>
        </p:spPr>
        <p:txBody>
          <a:bodyPr>
            <a:normAutofit/>
          </a:bodyPr>
          <a:lstStyle/>
          <a:p>
            <a:r>
              <a:rPr lang="en-US" dirty="0">
                <a:latin typeface="Bodoni 72 Oldstyle Book" pitchFamily="2" charset="0"/>
              </a:rPr>
              <a:t>True Manufacturer in the business for over 25 years</a:t>
            </a:r>
          </a:p>
          <a:p>
            <a:r>
              <a:rPr lang="en-US" dirty="0">
                <a:latin typeface="Bodoni 72 Oldstyle Book" pitchFamily="2" charset="0"/>
              </a:rPr>
              <a:t>Everything done in-house and based in Tampa, FL</a:t>
            </a:r>
          </a:p>
          <a:p>
            <a:r>
              <a:rPr lang="en-US" dirty="0">
                <a:latin typeface="Bodoni 72 Oldstyle Book" pitchFamily="2" charset="0"/>
              </a:rPr>
              <a:t>Own the plastic company that makes the bottles, packet materials</a:t>
            </a:r>
          </a:p>
          <a:p>
            <a:r>
              <a:rPr lang="en-US" dirty="0">
                <a:latin typeface="Bodoni 72 Oldstyle Book" pitchFamily="2" charset="0"/>
              </a:rPr>
              <a:t>Distribute to 70+ countries worldwide</a:t>
            </a:r>
          </a:p>
          <a:p>
            <a:r>
              <a:rPr lang="en-US" dirty="0">
                <a:latin typeface="Bodoni 72 Oldstyle Book" pitchFamily="2" charset="0"/>
              </a:rPr>
              <a:t>Focus on skincare</a:t>
            </a:r>
          </a:p>
          <a:p>
            <a:r>
              <a:rPr lang="en-US" dirty="0">
                <a:latin typeface="Bodoni 72 Oldstyle Book" pitchFamily="2" charset="0"/>
              </a:rPr>
              <a:t>Cruelty Free</a:t>
            </a:r>
          </a:p>
          <a:p>
            <a:r>
              <a:rPr lang="en-US" dirty="0">
                <a:latin typeface="Bodoni 72 Oldstyle Book" pitchFamily="2" charset="0"/>
              </a:rPr>
              <a:t>Highly sought fragrances</a:t>
            </a:r>
          </a:p>
          <a:p>
            <a:r>
              <a:rPr lang="en-US" dirty="0">
                <a:latin typeface="Bodoni 72 Oldstyle Book" pitchFamily="2" charset="0"/>
              </a:rPr>
              <a:t>First ingredient is Aloe Vera</a:t>
            </a:r>
          </a:p>
        </p:txBody>
      </p:sp>
      <p:pic>
        <p:nvPicPr>
          <p:cNvPr id="7" name="Picture 6" descr="Logo&#10;&#10;Description automatically generated">
            <a:extLst>
              <a:ext uri="{FF2B5EF4-FFF2-40B4-BE49-F238E27FC236}">
                <a16:creationId xmlns:a16="http://schemas.microsoft.com/office/drawing/2014/main" id="{B6317E84-3B50-2544-8702-31FD253C4E33}"/>
              </a:ext>
            </a:extLst>
          </p:cNvPr>
          <p:cNvPicPr>
            <a:picLocks noChangeAspect="1"/>
          </p:cNvPicPr>
          <p:nvPr/>
        </p:nvPicPr>
        <p:blipFill>
          <a:blip r:embed="rId3"/>
          <a:stretch>
            <a:fillRect/>
          </a:stretch>
        </p:blipFill>
        <p:spPr>
          <a:xfrm>
            <a:off x="7018041" y="3085352"/>
            <a:ext cx="4617934" cy="2687574"/>
          </a:xfrm>
          <a:prstGeom prst="rect">
            <a:avLst/>
          </a:prstGeom>
        </p:spPr>
      </p:pic>
    </p:spTree>
    <p:extLst>
      <p:ext uri="{BB962C8B-B14F-4D97-AF65-F5344CB8AC3E}">
        <p14:creationId xmlns:p14="http://schemas.microsoft.com/office/powerpoint/2010/main" val="2164559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tems, bunch, several, variety&#10;&#10;Description automatically generated">
            <a:extLst>
              <a:ext uri="{FF2B5EF4-FFF2-40B4-BE49-F238E27FC236}">
                <a16:creationId xmlns:a16="http://schemas.microsoft.com/office/drawing/2014/main" id="{EA94FE68-63E3-D24A-9111-0AEA57FA46F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80209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diagram&#10;&#10;Description automatically generated">
            <a:extLst>
              <a:ext uri="{FF2B5EF4-FFF2-40B4-BE49-F238E27FC236}">
                <a16:creationId xmlns:a16="http://schemas.microsoft.com/office/drawing/2014/main" id="{455E50D8-F73B-B046-8AC9-0EAC0BACADB2}"/>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D7EF1627-773D-1746-A5F6-F31FB3963648}"/>
              </a:ext>
            </a:extLst>
          </p:cNvPr>
          <p:cNvSpPr txBox="1"/>
          <p:nvPr/>
        </p:nvSpPr>
        <p:spPr>
          <a:xfrm>
            <a:off x="5076922" y="1754044"/>
            <a:ext cx="6842176" cy="4781108"/>
          </a:xfrm>
          <a:prstGeom prst="rect">
            <a:avLst/>
          </a:prstGeom>
          <a:noFill/>
          <a:ln cap="flat">
            <a:noFill/>
          </a:ln>
        </p:spPr>
        <p:txBody>
          <a:bodyPr vert="horz" wrap="square" lIns="91440" tIns="45720" rIns="91440" bIns="45720" anchor="t" anchorCtr="0" compatLnSpc="1">
            <a:normAutofit fontScale="92500" lnSpcReduction="10000"/>
          </a:bodyPr>
          <a:lstStyle/>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Transfer Resistant White Bronzer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Utilizing moderate levels of DHA and Natural Bronzers to provide you with </a:t>
            </a:r>
            <a:r>
              <a:rPr lang="en-US" sz="14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sunkissed</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color without transferring onto your clothes.</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BB Crème Formula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Will hydrate the skin and mask imperfections while leaving an airbrushed, flawless result.</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Energizing Electrolyte Cocktail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Utilizes Magnesium, Coconut Water, Sodium PCA, Orange, Almond and Banana extracts to improve skin’s moisture barrier and strength, calm redness, protect against environmental dehydration, and work as a vital component in maintaining hydration levels in the skin.</a:t>
            </a:r>
            <a:endParaRPr lang="en-US" sz="1400" dirty="0">
              <a:solidFill>
                <a:srgbClr val="000000"/>
              </a:solidFill>
              <a:latin typeface="Baskerville" panose="02020502070401020303" pitchFamily="18" charset="0"/>
              <a:ea typeface="Baskerville" panose="02020502070401020303" pitchFamily="18" charset="0"/>
              <a:cs typeface="Lucida Sans" pitchFamily="2"/>
            </a:endParaRPr>
          </a:p>
          <a:p>
            <a:pPr lvl="0">
              <a:spcAft>
                <a:spcPts val="815"/>
              </a:spcAft>
              <a:buSzPct val="45000"/>
              <a:buFont typeface="StarSymbol"/>
              <a:buChar char="●"/>
              <a:defRPr sz="1800" b="0" i="0" u="none" strike="noStrike" kern="0" cap="none" spc="0" baseline="0">
                <a:solidFill>
                  <a:srgbClr val="000000"/>
                </a:solidFill>
                <a:uFillTx/>
              </a:defRPr>
            </a:pPr>
            <a:r>
              <a:rPr lang="en-US" sz="1400" b="1" dirty="0">
                <a:solidFill>
                  <a:srgbClr val="000000"/>
                </a:solidFill>
                <a:latin typeface="Baskerville" panose="02020502070401020303" pitchFamily="18" charset="0"/>
                <a:ea typeface="Baskerville" panose="02020502070401020303" pitchFamily="18" charset="0"/>
                <a:cs typeface="Lucida Sans" pitchFamily="2"/>
              </a:rPr>
              <a:t>Blue Tansy™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Provides anti-orange agents so the skin develops the mos</a:t>
            </a:r>
            <a:r>
              <a:rPr lang="en-US" sz="1400" dirty="0">
                <a:solidFill>
                  <a:srgbClr val="000000"/>
                </a:solidFill>
                <a:latin typeface="Baskerville" panose="02020502070401020303" pitchFamily="18" charset="0"/>
                <a:ea typeface="Baskerville" panose="02020502070401020303" pitchFamily="18" charset="0"/>
                <a:cs typeface="Lucida Sans" pitchFamily="2"/>
              </a:rPr>
              <a:t>t natural, dark bronzed result.</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Melatime</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 Stimulates melanin production for darker</a:t>
            </a:r>
            <a:r>
              <a:rPr lang="en-US" sz="1400" dirty="0">
                <a:solidFill>
                  <a:srgbClr val="000000"/>
                </a:solidFill>
                <a:latin typeface="Baskerville" panose="02020502070401020303" pitchFamily="18" charset="0"/>
                <a:ea typeface="Baskerville" panose="02020502070401020303" pitchFamily="18" charset="0"/>
                <a:cs typeface="Lucida Sans" pitchFamily="2"/>
              </a:rPr>
              <a:t>, longer-lasting results.</a:t>
            </a:r>
          </a:p>
          <a:p>
            <a:pPr lvl="0">
              <a:spcAft>
                <a:spcPts val="815"/>
              </a:spcAft>
              <a:buSzPct val="45000"/>
              <a:buFont typeface="StarSymbol"/>
              <a:buChar char="●"/>
              <a:defRPr sz="1800" b="0" i="0" u="none" strike="noStrike" kern="0" cap="none" spc="0" baseline="0">
                <a:solidFill>
                  <a:srgbClr val="000000"/>
                </a:solidFill>
                <a:uFillTx/>
              </a:defRPr>
            </a:pPr>
            <a:r>
              <a:rPr lang="en-US" sz="1400" b="1" dirty="0" err="1">
                <a:solidFill>
                  <a:srgbClr val="000000"/>
                </a:solidFill>
                <a:latin typeface="Baskerville" panose="02020502070401020303" pitchFamily="18" charset="0"/>
                <a:ea typeface="Baskerville" panose="02020502070401020303" pitchFamily="18" charset="0"/>
                <a:cs typeface="Lucida Sans" pitchFamily="2"/>
              </a:rPr>
              <a:t>BodyFit</a:t>
            </a:r>
            <a:r>
              <a:rPr lang="en-US" sz="1400" b="1" dirty="0">
                <a:solidFill>
                  <a:srgbClr val="000000"/>
                </a:solidFill>
                <a:latin typeface="Baskerville" panose="02020502070401020303" pitchFamily="18" charset="0"/>
                <a:ea typeface="Baskerville" panose="02020502070401020303" pitchFamily="18" charset="0"/>
                <a:cs typeface="Lucida Sans" pitchFamily="2"/>
              </a:rPr>
              <a:t> ™ </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Technology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Reduces the app</a:t>
            </a:r>
            <a:r>
              <a:rPr lang="en-US" sz="1400" dirty="0">
                <a:solidFill>
                  <a:srgbClr val="000000"/>
                </a:solidFill>
                <a:latin typeface="Baskerville" panose="02020502070401020303" pitchFamily="18" charset="0"/>
                <a:ea typeface="Baskerville" panose="02020502070401020303" pitchFamily="18" charset="0"/>
                <a:cs typeface="Lucida Sans" pitchFamily="2"/>
              </a:rPr>
              <a:t>earance of cellulite and restores firmness.</a:t>
            </a:r>
          </a:p>
          <a:p>
            <a:pPr lvl="0">
              <a:spcAft>
                <a:spcPts val="815"/>
              </a:spcAft>
              <a:buSzPct val="45000"/>
              <a:buFont typeface="StarSymbol"/>
              <a:buChar char="●"/>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Advanced </a:t>
            </a: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Matrixyl</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Synthe</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1" dirty="0">
                <a:solidFill>
                  <a:srgbClr val="000000"/>
                </a:solidFill>
                <a:latin typeface="Baskerville" panose="02020502070401020303" pitchFamily="18" charset="0"/>
                <a:ea typeface="Baskerville" panose="02020502070401020303" pitchFamily="18" charset="0"/>
                <a:cs typeface="Lucida Sans" pitchFamily="2"/>
              </a:rPr>
              <a:t>6 ™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dirty="0">
                <a:solidFill>
                  <a:srgbClr val="000000"/>
                </a:solidFill>
                <a:latin typeface="Baskerville" panose="02020502070401020303" pitchFamily="18" charset="0"/>
                <a:ea typeface="Baskerville" panose="02020502070401020303" pitchFamily="18" charset="0"/>
                <a:cs typeface="Lucida Sans" pitchFamily="2"/>
              </a:rPr>
              <a:t>Powerful anti-aging peptide that reduces the appearance of fine lines and wrinkles for long lasting results.</a:t>
            </a:r>
          </a:p>
          <a:p>
            <a:pPr marL="0" marR="0" lvl="0" indent="0" algn="l" defTabSz="914400" rtl="0" fontAlgn="auto" hangingPunct="1">
              <a:spcBef>
                <a:spcPts val="0"/>
              </a:spcBef>
              <a:spcAft>
                <a:spcPts val="815"/>
              </a:spcAft>
              <a:buSzPct val="45000"/>
              <a:buFont typeface="StarSymbol"/>
              <a:buChar char="●"/>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Tattoo and Color Fade Protectors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Protects the color and luster of your tattoos and tanning results.</a:t>
            </a:r>
          </a:p>
          <a:p>
            <a:pPr lvl="0">
              <a:spcAft>
                <a:spcPts val="815"/>
              </a:spcAft>
              <a:buSzPct val="45000"/>
              <a:buFont typeface="StarSymbol"/>
              <a:buChar char="●"/>
              <a:defRPr sz="1800" b="0" i="0" u="none" strike="noStrike" kern="0" cap="none" spc="0" baseline="0">
                <a:solidFill>
                  <a:srgbClr val="000000"/>
                </a:solidFill>
                <a:uFillTx/>
              </a:defRPr>
            </a:pPr>
            <a:r>
              <a:rPr lang="en-US" sz="1400" b="1" dirty="0" err="1">
                <a:solidFill>
                  <a:srgbClr val="000000"/>
                </a:solidFill>
                <a:latin typeface="Baskerville" panose="02020502070401020303" pitchFamily="18" charset="0"/>
                <a:ea typeface="Baskerville" panose="02020502070401020303" pitchFamily="18" charset="0"/>
                <a:cs typeface="Lucida Sans" pitchFamily="2"/>
              </a:rPr>
              <a:t>FreshTek</a:t>
            </a:r>
            <a:r>
              <a:rPr lang="en-US" sz="1400" b="1" dirty="0">
                <a:solidFill>
                  <a:srgbClr val="000000"/>
                </a:solidFill>
                <a:latin typeface="Baskerville" panose="02020502070401020303" pitchFamily="18" charset="0"/>
                <a:ea typeface="Baskerville" panose="02020502070401020303" pitchFamily="18" charset="0"/>
                <a:cs typeface="Lucida Sans" pitchFamily="2"/>
              </a:rPr>
              <a:t> ™ </a:t>
            </a:r>
            <a:r>
              <a:rPr lang="en-US" sz="14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Proprietary blend of skin deodorizing ingredients</a:t>
            </a:r>
            <a:r>
              <a:rPr lang="en-US" sz="1400" dirty="0">
                <a:solidFill>
                  <a:srgbClr val="000000"/>
                </a:solidFill>
                <a:latin typeface="Baskerville" panose="02020502070401020303" pitchFamily="18" charset="0"/>
                <a:ea typeface="Baskerville" panose="02020502070401020303" pitchFamily="18" charset="0"/>
                <a:cs typeface="Lucida Sans" pitchFamily="2"/>
              </a:rPr>
              <a:t> to eliminate any after-tan odor.</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Passionfruit Punch</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532C3D29-425B-384F-9366-97BAD59D242F}"/>
              </a:ext>
            </a:extLst>
          </p:cNvPr>
          <p:cNvSpPr txBox="1"/>
          <p:nvPr/>
        </p:nvSpPr>
        <p:spPr>
          <a:xfrm>
            <a:off x="5082362" y="273355"/>
            <a:ext cx="6836736" cy="1532299"/>
          </a:xfrm>
          <a:prstGeom prst="rect">
            <a:avLst/>
          </a:prstGeom>
          <a:noFill/>
          <a:ln cap="flat">
            <a:noFill/>
          </a:ln>
        </p:spPr>
        <p:txBody>
          <a:bodyPr vert="horz" wrap="square" lIns="91440" tIns="45720" rIns="91440" bIns="45720" anchor="ctr"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dirty="0">
                <a:solidFill>
                  <a:srgbClr val="000000"/>
                </a:solidFill>
                <a:latin typeface="Bodoni 72 Oldstyle Book" pitchFamily="2" charset="0"/>
                <a:ea typeface="SimSun" pitchFamily="2"/>
                <a:cs typeface="Lucida Sans" pitchFamily="2"/>
              </a:rPr>
              <a:t>Dark AF</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7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Transfer Resistant Advanced Formula Dark Bronzer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700" dirty="0">
                <a:solidFill>
                  <a:srgbClr val="000000"/>
                </a:solidFill>
                <a:latin typeface="Baskerville" panose="02020502070401020303" pitchFamily="18" charset="0"/>
                <a:ea typeface="Baskerville" panose="02020502070401020303" pitchFamily="18" charset="0"/>
                <a:cs typeface="Arial"/>
              </a:rPr>
              <a:t>Plateau Breaking – Electrolyte Infused – Tattoo &amp; Color Fade Protection</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700" dirty="0">
                <a:solidFill>
                  <a:srgbClr val="000000"/>
                </a:solidFill>
                <a:latin typeface="Baskerville" panose="02020502070401020303" pitchFamily="18" charset="0"/>
                <a:ea typeface="Baskerville" panose="02020502070401020303" pitchFamily="18" charset="0"/>
                <a:cs typeface="Arial"/>
              </a:rPr>
              <a:t>Specifically designed to deliver DARK Amazingly Fast Results</a:t>
            </a:r>
            <a:endParaRPr lang="en-US" sz="17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28116461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2268D829-FAFB-BC41-99AC-BEFA616BB16F}"/>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FB36BA7F-486F-5C43-9E3D-899C044DD04B}"/>
              </a:ext>
            </a:extLst>
          </p:cNvPr>
          <p:cNvSpPr txBox="1"/>
          <p:nvPr/>
        </p:nvSpPr>
        <p:spPr>
          <a:xfrm>
            <a:off x="4938692" y="1754044"/>
            <a:ext cx="6820911" cy="4781108"/>
          </a:xfrm>
          <a:prstGeom prst="rect">
            <a:avLst/>
          </a:prstGeom>
          <a:noFill/>
          <a:ln cap="flat">
            <a:noFill/>
          </a:ln>
        </p:spPr>
        <p:txBody>
          <a:bodyPr vert="horz" wrap="square" lIns="91440" tIns="45720" rIns="91440" bIns="45720" anchor="t" anchorCtr="0" compatLnSpc="1">
            <a:normAutofit fontScale="92500" lnSpcReduction="10000"/>
          </a:bodyPr>
          <a:lstStyle/>
          <a:p>
            <a:r>
              <a:rPr lang="en-US" sz="1400" b="1" dirty="0">
                <a:latin typeface="Baskerville" panose="02020502070401020303" pitchFamily="18" charset="0"/>
                <a:ea typeface="Baskerville" panose="02020502070401020303" pitchFamily="18" charset="0"/>
              </a:rPr>
              <a:t>• Rich Black Bronzing Formula </a:t>
            </a:r>
            <a:r>
              <a:rPr lang="en-US" sz="1400" dirty="0">
                <a:latin typeface="Baskerville" panose="02020502070401020303" pitchFamily="18" charset="0"/>
                <a:ea typeface="Baskerville" panose="02020502070401020303" pitchFamily="18" charset="0"/>
              </a:rPr>
              <a:t>- Utilizing DHA, Natural and Cosmetic Bronzers this formula will give you extremely dark immediate color as well as super dark long lasting color. </a:t>
            </a:r>
          </a:p>
          <a:p>
            <a:r>
              <a:rPr lang="en-US" sz="1400" b="1" dirty="0">
                <a:latin typeface="Baskerville" panose="02020502070401020303" pitchFamily="18" charset="0"/>
                <a:ea typeface="Baskerville" panose="02020502070401020303" pitchFamily="18" charset="0"/>
              </a:rPr>
              <a:t>• Revolutionary 4K Blend - </a:t>
            </a:r>
            <a:r>
              <a:rPr lang="en-US" sz="1400" dirty="0">
                <a:latin typeface="Baskerville" panose="02020502070401020303" pitchFamily="18" charset="0"/>
                <a:ea typeface="Baskerville" panose="02020502070401020303" pitchFamily="18" charset="0"/>
              </a:rPr>
              <a:t>Allows for deeper hydration and longer lasting tanning results as well as better penetration of the high end skin care ingredients, while also working to blur imperfections and allow for a crystal clear complexion. </a:t>
            </a:r>
          </a:p>
          <a:p>
            <a:r>
              <a:rPr lang="en-US" sz="1400" b="1" dirty="0">
                <a:latin typeface="Baskerville" panose="02020502070401020303" pitchFamily="18" charset="0"/>
                <a:ea typeface="Baskerville" panose="02020502070401020303" pitchFamily="18" charset="0"/>
              </a:rPr>
              <a:t>• Super Charged Electrolyte Cocktail – </a:t>
            </a:r>
            <a:r>
              <a:rPr lang="en-US" sz="1400" dirty="0">
                <a:latin typeface="Baskerville" panose="02020502070401020303" pitchFamily="18" charset="0"/>
                <a:ea typeface="Baskerville" panose="02020502070401020303" pitchFamily="18" charset="0"/>
              </a:rPr>
              <a:t>Utilizes Magnesium, Coconut Water, Sodium PCA, Orange, Almond and Banana extracts to improve skin’s moisture barrier and strength, calm redness, protect against environmental dehydration, and work as a vital component in maintaining hydration levels in the skin. </a:t>
            </a:r>
          </a:p>
          <a:p>
            <a:r>
              <a:rPr lang="en-US" sz="1400" b="1" dirty="0">
                <a:latin typeface="Baskerville" panose="02020502070401020303" pitchFamily="18" charset="0"/>
                <a:ea typeface="Baskerville" panose="02020502070401020303" pitchFamily="18" charset="0"/>
              </a:rPr>
              <a:t>• Plant Based Stem Cell Extract </a:t>
            </a:r>
            <a:r>
              <a:rPr lang="en-US" sz="1400" dirty="0">
                <a:latin typeface="Baskerville" panose="02020502070401020303" pitchFamily="18" charset="0"/>
                <a:ea typeface="Baskerville" panose="02020502070401020303" pitchFamily="18" charset="0"/>
              </a:rPr>
              <a:t>– Helps to promote cell turnover and increase collagen production for a more youthful appearance. </a:t>
            </a:r>
          </a:p>
          <a:p>
            <a:r>
              <a:rPr lang="en-US" sz="1400" b="1" dirty="0">
                <a:latin typeface="Baskerville" panose="02020502070401020303" pitchFamily="18" charset="0"/>
                <a:ea typeface="Baskerville" panose="02020502070401020303" pitchFamily="18" charset="0"/>
              </a:rPr>
              <a:t>• Organic Grape Water – </a:t>
            </a:r>
            <a:r>
              <a:rPr lang="en-US" sz="1400" dirty="0">
                <a:latin typeface="Baskerville" panose="02020502070401020303" pitchFamily="18" charset="0"/>
                <a:ea typeface="Baskerville" panose="02020502070401020303" pitchFamily="18" charset="0"/>
              </a:rPr>
              <a:t>A power packed prebiotic that can help to improve the skin’s microbiome to reveal fresh, healthy looking skin. </a:t>
            </a:r>
          </a:p>
          <a:p>
            <a:r>
              <a:rPr lang="en-US" sz="1400" b="1" dirty="0">
                <a:latin typeface="Baskerville" panose="02020502070401020303" pitchFamily="18" charset="0"/>
                <a:ea typeface="Baskerville" panose="02020502070401020303" pitchFamily="18" charset="0"/>
              </a:rPr>
              <a:t>• Vitamin F – </a:t>
            </a:r>
            <a:r>
              <a:rPr lang="en-US" sz="1400" dirty="0">
                <a:latin typeface="Baskerville" panose="02020502070401020303" pitchFamily="18" charset="0"/>
                <a:ea typeface="Baskerville" panose="02020502070401020303" pitchFamily="18" charset="0"/>
              </a:rPr>
              <a:t>Helps to calm compromised skin by increasing moisture levels and decreasing inflammation. </a:t>
            </a:r>
          </a:p>
          <a:p>
            <a:r>
              <a:rPr lang="en-US" sz="1400" b="1" dirty="0">
                <a:latin typeface="Baskerville" panose="02020502070401020303" pitchFamily="18" charset="0"/>
                <a:ea typeface="Baskerville" panose="02020502070401020303" pitchFamily="18" charset="0"/>
              </a:rPr>
              <a:t>• Blue Tansy – </a:t>
            </a:r>
            <a:r>
              <a:rPr lang="en-US" sz="1400" dirty="0">
                <a:latin typeface="Baskerville" panose="02020502070401020303" pitchFamily="18" charset="0"/>
                <a:ea typeface="Baskerville" panose="02020502070401020303" pitchFamily="18" charset="0"/>
              </a:rPr>
              <a:t>Provides anti-orange agents so the skin develops the most natural, dark bronzed results. </a:t>
            </a:r>
          </a:p>
          <a:p>
            <a:r>
              <a:rPr lang="en-US" sz="1400" b="1" dirty="0">
                <a:latin typeface="Baskerville" panose="02020502070401020303" pitchFamily="18" charset="0"/>
                <a:ea typeface="Baskerville" panose="02020502070401020303" pitchFamily="18" charset="0"/>
              </a:rPr>
              <a:t>• Sugarcane Derived </a:t>
            </a:r>
            <a:r>
              <a:rPr lang="en-US" sz="1400" b="1" dirty="0" err="1">
                <a:latin typeface="Baskerville" panose="02020502070401020303" pitchFamily="18" charset="0"/>
                <a:ea typeface="Baskerville" panose="02020502070401020303" pitchFamily="18" charset="0"/>
              </a:rPr>
              <a:t>Squalane</a:t>
            </a:r>
            <a:r>
              <a:rPr lang="en-US" sz="1400" b="1" dirty="0">
                <a:latin typeface="Baskerville" panose="02020502070401020303" pitchFamily="18" charset="0"/>
                <a:ea typeface="Baskerville" panose="02020502070401020303" pitchFamily="18" charset="0"/>
              </a:rPr>
              <a:t>™ – </a:t>
            </a:r>
            <a:r>
              <a:rPr lang="en-US" sz="1400" dirty="0">
                <a:latin typeface="Baskerville" panose="02020502070401020303" pitchFamily="18" charset="0"/>
                <a:ea typeface="Baskerville" panose="02020502070401020303" pitchFamily="18" charset="0"/>
              </a:rPr>
              <a:t>Helps to provide weightless hydration, balance excess oil, soothe, and promote a plump, firm appearance. </a:t>
            </a:r>
          </a:p>
          <a:p>
            <a:r>
              <a:rPr lang="en-US" sz="1400" b="1" dirty="0">
                <a:latin typeface="Baskerville" panose="02020502070401020303" pitchFamily="18" charset="0"/>
                <a:ea typeface="Baskerville" panose="02020502070401020303" pitchFamily="18" charset="0"/>
              </a:rPr>
              <a:t>• Advanced </a:t>
            </a:r>
            <a:r>
              <a:rPr lang="en-US" sz="1400" b="1" dirty="0" err="1">
                <a:latin typeface="Baskerville" panose="02020502070401020303" pitchFamily="18" charset="0"/>
                <a:ea typeface="Baskerville" panose="02020502070401020303" pitchFamily="18" charset="0"/>
              </a:rPr>
              <a:t>Matrixyl</a:t>
            </a:r>
            <a:r>
              <a:rPr lang="en-US" sz="1400" b="1"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Synthe</a:t>
            </a:r>
            <a:r>
              <a:rPr lang="en-US" sz="1400" b="1" dirty="0">
                <a:latin typeface="Baskerville" panose="02020502070401020303" pitchFamily="18" charset="0"/>
                <a:ea typeface="Baskerville" panose="02020502070401020303" pitchFamily="18" charset="0"/>
              </a:rPr>
              <a:t> 6™ </a:t>
            </a:r>
            <a:r>
              <a:rPr lang="en-US" sz="1400" dirty="0">
                <a:latin typeface="Baskerville" panose="02020502070401020303" pitchFamily="18" charset="0"/>
                <a:ea typeface="Baskerville" panose="02020502070401020303" pitchFamily="18" charset="0"/>
              </a:rPr>
              <a:t>– Powerful anti-aging peptide that reduces the appearance of fine lines and wrinkles for long lasting results. </a:t>
            </a:r>
          </a:p>
          <a:p>
            <a:r>
              <a:rPr lang="en-US" sz="1400" b="1"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FreshTek</a:t>
            </a:r>
            <a:r>
              <a:rPr lang="en-US" sz="1400" b="1" dirty="0">
                <a:latin typeface="Baskerville" panose="02020502070401020303" pitchFamily="18" charset="0"/>
                <a:ea typeface="Baskerville" panose="02020502070401020303" pitchFamily="18" charset="0"/>
              </a:rPr>
              <a:t>™ </a:t>
            </a:r>
            <a:r>
              <a:rPr lang="en-US" sz="1400" dirty="0">
                <a:latin typeface="Baskerville" panose="02020502070401020303" pitchFamily="18" charset="0"/>
                <a:ea typeface="Baskerville" panose="02020502070401020303" pitchFamily="18" charset="0"/>
              </a:rPr>
              <a:t>- Proprietary blend of deodorizing and skin freshening ingredients.</a:t>
            </a:r>
            <a:br>
              <a:rPr lang="en-US" sz="1400" dirty="0">
                <a:latin typeface="Baskerville" panose="02020502070401020303" pitchFamily="18" charset="0"/>
                <a:ea typeface="Baskerville" panose="02020502070401020303" pitchFamily="18" charset="0"/>
              </a:rPr>
            </a:br>
            <a:endParaRPr lang="en-US" sz="1400" dirty="0">
              <a:latin typeface="Baskerville" panose="02020502070401020303" pitchFamily="18" charset="0"/>
              <a:ea typeface="Baskerville" panose="02020502070401020303" pitchFamily="18" charset="0"/>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sz="1400" dirty="0">
                <a:solidFill>
                  <a:srgbClr val="000000"/>
                </a:solidFill>
                <a:latin typeface="Baskerville" panose="02020502070401020303" pitchFamily="18" charset="0"/>
                <a:ea typeface="Baskerville" panose="02020502070401020303" pitchFamily="18" charset="0"/>
                <a:cs typeface="Lucida Sans" pitchFamily="2"/>
              </a:rPr>
              <a:t>Sugared Rosé</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3C51C672-3847-A34D-B8D2-6015755A85D2}"/>
              </a:ext>
            </a:extLst>
          </p:cNvPr>
          <p:cNvSpPr txBox="1"/>
          <p:nvPr/>
        </p:nvSpPr>
        <p:spPr>
          <a:xfrm>
            <a:off x="4938692" y="273355"/>
            <a:ext cx="6859009"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Bronze Confidential</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Lavish Deluxe Ultra Rich Bronzer</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Embellished with Beautifying Plant Based Stem Cells</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Secret Society Vegan Collagen &amp; Prebiotic Organic Grape Water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146652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application&#10;&#10;Description automatically generated">
            <a:extLst>
              <a:ext uri="{FF2B5EF4-FFF2-40B4-BE49-F238E27FC236}">
                <a16:creationId xmlns:a16="http://schemas.microsoft.com/office/drawing/2014/main" id="{BD164FE8-0DEB-3847-90A9-13D70FD7537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E261B31A-0EA9-A940-9F1D-5A0D887B7EC0}"/>
              </a:ext>
            </a:extLst>
          </p:cNvPr>
          <p:cNvSpPr txBox="1"/>
          <p:nvPr/>
        </p:nvSpPr>
        <p:spPr>
          <a:xfrm>
            <a:off x="5076921" y="1754044"/>
            <a:ext cx="6874073" cy="4781108"/>
          </a:xfrm>
          <a:prstGeom prst="rect">
            <a:avLst/>
          </a:prstGeom>
          <a:noFill/>
          <a:ln cap="flat">
            <a:noFill/>
          </a:ln>
        </p:spPr>
        <p:txBody>
          <a:bodyPr vert="horz" wrap="square" lIns="91440" tIns="45720" rIns="91440" bIns="45720" anchor="t" anchorCtr="0" compatLnSpc="1">
            <a:noAutofit/>
          </a:bodyPr>
          <a:lstStyle/>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Indoor/Outdoor Natural DHA Free Bronzer </a:t>
            </a:r>
            <a:r>
              <a:rPr lang="en-US" sz="1400" dirty="0">
                <a:latin typeface="Baskerville" panose="02020502070401020303" pitchFamily="18" charset="0"/>
                <a:ea typeface="Baskerville" panose="02020502070401020303" pitchFamily="18" charset="0"/>
              </a:rPr>
              <a:t>– Allows your skin to develop natural, </a:t>
            </a:r>
            <a:r>
              <a:rPr lang="en-US" sz="1400" dirty="0" err="1">
                <a:latin typeface="Baskerville" panose="02020502070401020303" pitchFamily="18" charset="0"/>
                <a:ea typeface="Baskerville" panose="02020502070401020303" pitchFamily="18" charset="0"/>
              </a:rPr>
              <a:t>sunkissed</a:t>
            </a:r>
            <a:r>
              <a:rPr lang="en-US" sz="1400" dirty="0">
                <a:latin typeface="Baskerville" panose="02020502070401020303" pitchFamily="18" charset="0"/>
                <a:ea typeface="Baskerville" panose="02020502070401020303" pitchFamily="18" charset="0"/>
              </a:rPr>
              <a:t> color without the use of self-tanning agents.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BB Crème Formula </a:t>
            </a:r>
            <a:r>
              <a:rPr lang="en-US" sz="1400" dirty="0">
                <a:latin typeface="Baskerville" panose="02020502070401020303" pitchFamily="18" charset="0"/>
                <a:ea typeface="Baskerville" panose="02020502070401020303" pitchFamily="18" charset="0"/>
              </a:rPr>
              <a:t>– Will hydrate the skin and mask imperfections while leaving an airbrushed, flawless result.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Vitamin F </a:t>
            </a:r>
            <a:r>
              <a:rPr lang="en-US" sz="1400" dirty="0">
                <a:latin typeface="Baskerville" panose="02020502070401020303" pitchFamily="18" charset="0"/>
                <a:ea typeface="Baskerville" panose="02020502070401020303" pitchFamily="18" charset="0"/>
              </a:rPr>
              <a:t>– Adds moisture and helps to reduce inflammation as well as calm compromised skin.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Maracujá Oil </a:t>
            </a:r>
            <a:r>
              <a:rPr lang="en-US" sz="1400" dirty="0">
                <a:latin typeface="Baskerville" panose="02020502070401020303" pitchFamily="18" charset="0"/>
                <a:ea typeface="Baskerville" panose="02020502070401020303" pitchFamily="18" charset="0"/>
              </a:rPr>
              <a:t>– Helps to address damaged or weakened skin, while helping to support the healing process. </a:t>
            </a:r>
          </a:p>
          <a:p>
            <a:r>
              <a:rPr lang="en-US" sz="1400"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Mandelic</a:t>
            </a:r>
            <a:r>
              <a:rPr lang="en-US" sz="1400" b="1" dirty="0">
                <a:latin typeface="Baskerville" panose="02020502070401020303" pitchFamily="18" charset="0"/>
                <a:ea typeface="Baskerville" panose="02020502070401020303" pitchFamily="18" charset="0"/>
              </a:rPr>
              <a:t> Acid </a:t>
            </a:r>
            <a:r>
              <a:rPr lang="en-US" sz="1400" dirty="0">
                <a:latin typeface="Baskerville" panose="02020502070401020303" pitchFamily="18" charset="0"/>
                <a:ea typeface="Baskerville" panose="02020502070401020303" pitchFamily="18" charset="0"/>
              </a:rPr>
              <a:t>– Works as a gentle exfoliant to reveal fresh, youthful skin while demising </a:t>
            </a:r>
          </a:p>
          <a:p>
            <a:r>
              <a:rPr lang="en-US" sz="1400" dirty="0">
                <a:latin typeface="Baskerville" panose="02020502070401020303" pitchFamily="18" charset="0"/>
                <a:ea typeface="Baskerville" panose="02020502070401020303" pitchFamily="18" charset="0"/>
              </a:rPr>
              <a:t>the appearance of fine lines, wrinkles, dark spots and dullness.</a:t>
            </a:r>
            <a:br>
              <a:rPr lang="en-US" sz="1400" dirty="0">
                <a:latin typeface="Baskerville" panose="02020502070401020303" pitchFamily="18" charset="0"/>
                <a:ea typeface="Baskerville" panose="02020502070401020303" pitchFamily="18" charset="0"/>
              </a:rPr>
            </a:br>
            <a:r>
              <a:rPr lang="en-US" sz="1400"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BodyFit</a:t>
            </a:r>
            <a:r>
              <a:rPr lang="en-US" sz="1400" b="1" dirty="0">
                <a:latin typeface="Baskerville" panose="02020502070401020303" pitchFamily="18" charset="0"/>
                <a:ea typeface="Baskerville" panose="02020502070401020303" pitchFamily="18" charset="0"/>
              </a:rPr>
              <a:t>™ Technology </a:t>
            </a:r>
            <a:r>
              <a:rPr lang="en-US" sz="1400" dirty="0">
                <a:latin typeface="Baskerville" panose="02020502070401020303" pitchFamily="18" charset="0"/>
                <a:ea typeface="Baskerville" panose="02020502070401020303" pitchFamily="18" charset="0"/>
              </a:rPr>
              <a:t>– Reduces the appearance of cellulite and restores firmness.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Tiger Grass </a:t>
            </a:r>
            <a:r>
              <a:rPr lang="en-US" sz="1400" dirty="0">
                <a:latin typeface="Baskerville" panose="02020502070401020303" pitchFamily="18" charset="0"/>
                <a:ea typeface="Baskerville" panose="02020502070401020303" pitchFamily="18" charset="0"/>
              </a:rPr>
              <a:t>– Color-correcting ingredient that reduces redness and helps protect skin </a:t>
            </a:r>
          </a:p>
          <a:p>
            <a:r>
              <a:rPr lang="en-US" sz="1400" dirty="0">
                <a:latin typeface="Baskerville" panose="02020502070401020303" pitchFamily="18" charset="0"/>
                <a:ea typeface="Baskerville" panose="02020502070401020303" pitchFamily="18" charset="0"/>
              </a:rPr>
              <a:t>from environmental stress and blemishes.</a:t>
            </a:r>
            <a:br>
              <a:rPr lang="en-US" sz="1400" dirty="0">
                <a:latin typeface="Baskerville" panose="02020502070401020303" pitchFamily="18" charset="0"/>
                <a:ea typeface="Baskerville" panose="02020502070401020303" pitchFamily="18" charset="0"/>
              </a:rPr>
            </a:br>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Advanced </a:t>
            </a:r>
            <a:r>
              <a:rPr lang="en-US" sz="1400" b="1" dirty="0" err="1">
                <a:latin typeface="Baskerville" panose="02020502070401020303" pitchFamily="18" charset="0"/>
                <a:ea typeface="Baskerville" panose="02020502070401020303" pitchFamily="18" charset="0"/>
              </a:rPr>
              <a:t>Matrixyl</a:t>
            </a:r>
            <a:r>
              <a:rPr lang="en-US" sz="1400" b="1"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Synthe</a:t>
            </a:r>
            <a:r>
              <a:rPr lang="en-US" sz="1400" b="1" dirty="0">
                <a:latin typeface="Baskerville" panose="02020502070401020303" pitchFamily="18" charset="0"/>
                <a:ea typeface="Baskerville" panose="02020502070401020303" pitchFamily="18" charset="0"/>
              </a:rPr>
              <a:t> 6™ </a:t>
            </a:r>
            <a:r>
              <a:rPr lang="en-US" sz="1400" dirty="0">
                <a:latin typeface="Baskerville" panose="02020502070401020303" pitchFamily="18" charset="0"/>
                <a:ea typeface="Baskerville" panose="02020502070401020303" pitchFamily="18" charset="0"/>
              </a:rPr>
              <a:t>– Powerful anti-aging peptide that reduces the appearance of fine lines and wrinkles for long lasting results.</a:t>
            </a:r>
            <a:br>
              <a:rPr lang="en-US" sz="1400" dirty="0">
                <a:latin typeface="Baskerville" panose="02020502070401020303" pitchFamily="18" charset="0"/>
                <a:ea typeface="Baskerville" panose="02020502070401020303" pitchFamily="18" charset="0"/>
              </a:rPr>
            </a:br>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Tattoo &amp; Color Fade Protectors </a:t>
            </a:r>
            <a:r>
              <a:rPr lang="en-US" sz="1400" dirty="0">
                <a:latin typeface="Baskerville" panose="02020502070401020303" pitchFamily="18" charset="0"/>
                <a:ea typeface="Baskerville" panose="02020502070401020303" pitchFamily="18" charset="0"/>
              </a:rPr>
              <a:t>– Protects the color and luster of your tattoos and tanning results. </a:t>
            </a:r>
          </a:p>
          <a:p>
            <a:r>
              <a:rPr lang="en-US" sz="1400" dirty="0">
                <a:latin typeface="Baskerville" panose="02020502070401020303" pitchFamily="18" charset="0"/>
                <a:ea typeface="Baskerville" panose="02020502070401020303" pitchFamily="18" charset="0"/>
              </a:rPr>
              <a:t>• </a:t>
            </a:r>
            <a:r>
              <a:rPr lang="en-US" sz="1400" b="1" dirty="0" err="1">
                <a:latin typeface="Baskerville" panose="02020502070401020303" pitchFamily="18" charset="0"/>
                <a:ea typeface="Baskerville" panose="02020502070401020303" pitchFamily="18" charset="0"/>
              </a:rPr>
              <a:t>FreshTek</a:t>
            </a:r>
            <a:r>
              <a:rPr lang="en-US" sz="1400" b="1" dirty="0">
                <a:latin typeface="Baskerville" panose="02020502070401020303" pitchFamily="18" charset="0"/>
                <a:ea typeface="Baskerville" panose="02020502070401020303" pitchFamily="18" charset="0"/>
              </a:rPr>
              <a:t>™ </a:t>
            </a:r>
            <a:r>
              <a:rPr lang="en-US" sz="1400" dirty="0">
                <a:latin typeface="Baskerville" panose="02020502070401020303" pitchFamily="18" charset="0"/>
                <a:ea typeface="Baskerville" panose="02020502070401020303" pitchFamily="18" charset="0"/>
              </a:rPr>
              <a:t>– Proprietary blend of deodorizing and skin freshening ingredients.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Coco Cocktail</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C955F6D9-62AA-6444-B959-D91BCB5FE021}"/>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Sunset Strip</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Red Carpet Ready DHA Free Bronzing Elixir With Brilliance Boosting BB Cream Prestigiously Popular Color Correctors and a Splurge of Legendary Antioxidants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23329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1779FB04-6D1D-E145-B862-92E798825F6B}"/>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3D584028-E7AC-C046-9D8A-490A311A35B3}"/>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Autofit/>
          </a:bodyPr>
          <a:lstStyle/>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Ultra-Dark Bronzing Cocktail </a:t>
            </a:r>
            <a:r>
              <a:rPr lang="en-US" sz="1400" dirty="0">
                <a:latin typeface="Baskerville" panose="02020502070401020303" pitchFamily="18" charset="0"/>
                <a:ea typeface="Baskerville" panose="02020502070401020303" pitchFamily="18" charset="0"/>
              </a:rPr>
              <a:t>– Utilizing DHA, Natural and Cosmetic Bronzers this formula will give you extremely dark immediate color as well as super dark long lasting color.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Silicone Blend </a:t>
            </a:r>
            <a:r>
              <a:rPr lang="en-US" sz="1400" dirty="0">
                <a:latin typeface="Baskerville" panose="02020502070401020303" pitchFamily="18" charset="0"/>
                <a:ea typeface="Baskerville" panose="02020502070401020303" pitchFamily="18" charset="0"/>
              </a:rPr>
              <a:t>– Creates a hydrating barrier on the skin to lock in essential moisture for super soft results.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Electrolyte Rich Banana Extract </a:t>
            </a:r>
            <a:r>
              <a:rPr lang="en-US" sz="1400" dirty="0">
                <a:latin typeface="Baskerville" panose="02020502070401020303" pitchFamily="18" charset="0"/>
                <a:ea typeface="Baskerville" panose="02020502070401020303" pitchFamily="18" charset="0"/>
              </a:rPr>
              <a:t>– Works to improve skins moisture barrier and strength, calm redness, protect against environmental dehydration, and work as a vital component in maintaining hydration levels in the skin.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Apple &amp; Cantaloupe Antioxidants </a:t>
            </a:r>
            <a:r>
              <a:rPr lang="en-US" sz="1400" dirty="0">
                <a:latin typeface="Baskerville" panose="02020502070401020303" pitchFamily="18" charset="0"/>
                <a:ea typeface="Baskerville" panose="02020502070401020303" pitchFamily="18" charset="0"/>
              </a:rPr>
              <a:t>– Helps to boost collagen levels as well as keep skin youthful and supple.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Skin Firming CoQ10 </a:t>
            </a:r>
            <a:r>
              <a:rPr lang="en-US" sz="1400" dirty="0">
                <a:latin typeface="Baskerville" panose="02020502070401020303" pitchFamily="18" charset="0"/>
                <a:ea typeface="Baskerville" panose="02020502070401020303" pitchFamily="18" charset="0"/>
              </a:rPr>
              <a:t>– Works as an anti-aging ingredient to decrease the appearance of wrinkles and boost the skin’s natural elasticity.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Skin Tightening Caffeine Extracts </a:t>
            </a:r>
            <a:r>
              <a:rPr lang="en-US" sz="1400" dirty="0">
                <a:latin typeface="Baskerville" panose="02020502070401020303" pitchFamily="18" charset="0"/>
                <a:ea typeface="Baskerville" panose="02020502070401020303" pitchFamily="18" charset="0"/>
              </a:rPr>
              <a:t>– Helps to decrease puffiness as well as tighten and tone the skin.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Tattoo &amp; Color Fade Protectors </a:t>
            </a:r>
            <a:r>
              <a:rPr lang="en-US" sz="1400" dirty="0">
                <a:latin typeface="Baskerville" panose="02020502070401020303" pitchFamily="18" charset="0"/>
                <a:ea typeface="Baskerville" panose="02020502070401020303" pitchFamily="18" charset="0"/>
              </a:rPr>
              <a:t>– Protects the color and luster of your tattoos and tanning results. </a:t>
            </a:r>
          </a:p>
          <a:p>
            <a:r>
              <a:rPr lang="en-US" sz="1400" dirty="0">
                <a:latin typeface="Baskerville" panose="02020502070401020303" pitchFamily="18" charset="0"/>
                <a:ea typeface="Baskerville" panose="02020502070401020303" pitchFamily="18" charset="0"/>
              </a:rPr>
              <a:t>• </a:t>
            </a:r>
            <a:r>
              <a:rPr lang="en-US" sz="1400" b="1" dirty="0">
                <a:latin typeface="Baskerville" panose="02020502070401020303" pitchFamily="18" charset="0"/>
                <a:ea typeface="Baskerville" panose="02020502070401020303" pitchFamily="18" charset="0"/>
              </a:rPr>
              <a:t>After Tan Odor Eliminators </a:t>
            </a:r>
            <a:r>
              <a:rPr lang="en-US" sz="1400" dirty="0">
                <a:latin typeface="Baskerville" panose="02020502070401020303" pitchFamily="18" charset="0"/>
                <a:ea typeface="Baskerville" panose="02020502070401020303" pitchFamily="18" charset="0"/>
              </a:rPr>
              <a:t>– Proprietary blend of deodorizing and skin freshening ingredients.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400" dirty="0">
                <a:solidFill>
                  <a:srgbClr val="000000"/>
                </a:solidFill>
                <a:latin typeface="Baskerville" panose="02020502070401020303" pitchFamily="18" charset="0"/>
                <a:ea typeface="Baskerville" panose="02020502070401020303" pitchFamily="18" charset="0"/>
                <a:cs typeface="Lucida Sans" pitchFamily="2"/>
              </a:rPr>
              <a:t>		</a:t>
            </a: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Vegas Vibes</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3EBFACBD-7476-4D40-BB67-D20CFB8781EA}"/>
              </a:ext>
            </a:extLst>
          </p:cNvPr>
          <p:cNvSpPr txBox="1"/>
          <p:nvPr/>
        </p:nvSpPr>
        <p:spPr>
          <a:xfrm>
            <a:off x="5082362" y="273355"/>
            <a:ext cx="6836736"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Get Tan Like Me!</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Double Dark ‘Tan Goals’ Bronzing Blend • Remixed with Positively Energizing Antioxidants VIP Color Club Tattoo &amp; Tan Fade Protectors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84030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a:bodyPr>
          <a:lstStyle/>
          <a:p>
            <a:pPr marL="0" indent="0" algn="ctr">
              <a:buNone/>
            </a:pPr>
            <a:endParaRPr lang="en-US" sz="4800" dirty="0">
              <a:latin typeface="Baskerville" panose="02020502070401020303" pitchFamily="18" charset="0"/>
              <a:ea typeface="Baskerville" panose="02020502070401020303" pitchFamily="18" charset="0"/>
            </a:endParaRPr>
          </a:p>
          <a:p>
            <a:pPr marL="0" indent="0" algn="ctr">
              <a:buNone/>
            </a:pPr>
            <a:r>
              <a:rPr lang="en-US" sz="4800" dirty="0">
                <a:latin typeface="Baskerville" panose="02020502070401020303" pitchFamily="18" charset="0"/>
                <a:ea typeface="Baskerville" panose="02020502070401020303" pitchFamily="18" charset="0"/>
              </a:rPr>
              <a:t>What was the first blue hued tanning lotion that Devoted Creations made?</a:t>
            </a:r>
          </a:p>
          <a:p>
            <a:pPr marL="0" indent="0" algn="ctr">
              <a:buNone/>
            </a:pPr>
            <a:endParaRPr lang="en-US" sz="4800" dirty="0">
              <a:latin typeface="Baskerville" panose="02020502070401020303" pitchFamily="18" charset="0"/>
              <a:ea typeface="Baskerville" panose="02020502070401020303" pitchFamily="18" charset="0"/>
            </a:endParaRPr>
          </a:p>
          <a:p>
            <a:pPr algn="ctr"/>
            <a:endParaRPr lang="en-US" sz="4800"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normAutofit/>
          </a:bodyPr>
          <a:lstStyle/>
          <a:p>
            <a:pPr algn="ctr"/>
            <a:r>
              <a:rPr lang="en-US" sz="8800" dirty="0">
                <a:solidFill>
                  <a:srgbClr val="FF40FF"/>
                </a:solidFill>
                <a:latin typeface="Baskerville" panose="02020502070401020303" pitchFamily="18" charset="0"/>
                <a:ea typeface="Baskerville" panose="02020502070401020303" pitchFamily="18" charset="0"/>
              </a:rPr>
              <a:t>POP QUIZ!</a:t>
            </a:r>
          </a:p>
        </p:txBody>
      </p:sp>
    </p:spTree>
    <p:extLst>
      <p:ext uri="{BB962C8B-B14F-4D97-AF65-F5344CB8AC3E}">
        <p14:creationId xmlns:p14="http://schemas.microsoft.com/office/powerpoint/2010/main" val="118343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 several&#10;&#10;Description automatically generated">
            <a:extLst>
              <a:ext uri="{FF2B5EF4-FFF2-40B4-BE49-F238E27FC236}">
                <a16:creationId xmlns:a16="http://schemas.microsoft.com/office/drawing/2014/main" id="{5FE1B8C4-01A1-C14B-A81D-EB9DB8F9367A}"/>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8859585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10;&#10;Description automatically generated with medium confidence">
            <a:extLst>
              <a:ext uri="{FF2B5EF4-FFF2-40B4-BE49-F238E27FC236}">
                <a16:creationId xmlns:a16="http://schemas.microsoft.com/office/drawing/2014/main" id="{128A4210-7969-3647-AC2B-F2E1B19FC5B1}"/>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CBD68985-8E97-0341-AF1A-0D77E9F61877}"/>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a:bodyPr>
          <a:lstStyle/>
          <a:p>
            <a:r>
              <a:rPr lang="en-US" sz="1600" b="1" dirty="0">
                <a:latin typeface="Baskerville" panose="02020502070401020303" pitchFamily="18" charset="0"/>
                <a:ea typeface="Baskerville" panose="02020502070401020303" pitchFamily="18" charset="0"/>
              </a:rPr>
              <a:t>• Blue Hued Dark Tanning Optimizer </a:t>
            </a:r>
            <a:r>
              <a:rPr lang="en-US" sz="1600" dirty="0">
                <a:latin typeface="Baskerville" panose="02020502070401020303" pitchFamily="18" charset="0"/>
                <a:ea typeface="Baskerville" panose="02020502070401020303" pitchFamily="18" charset="0"/>
              </a:rPr>
              <a:t>– Deeply intensifies tanning results for superior dark color without the use of added bronzers. </a:t>
            </a:r>
          </a:p>
          <a:p>
            <a:r>
              <a:rPr lang="en-US" sz="1600" b="1" dirty="0">
                <a:latin typeface="Baskerville" panose="02020502070401020303" pitchFamily="18" charset="0"/>
                <a:ea typeface="Baskerville" panose="02020502070401020303" pitchFamily="18" charset="0"/>
              </a:rPr>
              <a:t>• Maracujá Oil – </a:t>
            </a:r>
            <a:r>
              <a:rPr lang="en-US" sz="1600" dirty="0">
                <a:latin typeface="Baskerville" panose="02020502070401020303" pitchFamily="18" charset="0"/>
                <a:ea typeface="Baskerville" panose="02020502070401020303" pitchFamily="18" charset="0"/>
              </a:rPr>
              <a:t>Helps to address damaged or weakened skin, while helping to support the healing process. </a:t>
            </a:r>
          </a:p>
          <a:p>
            <a:r>
              <a:rPr lang="en-US" sz="1600" b="1" dirty="0">
                <a:latin typeface="Baskerville" panose="02020502070401020303" pitchFamily="18" charset="0"/>
                <a:ea typeface="Baskerville" panose="02020502070401020303" pitchFamily="18" charset="0"/>
              </a:rPr>
              <a:t>• Coconut Oils &amp; Extracts </a:t>
            </a:r>
            <a:r>
              <a:rPr lang="en-US" sz="1600" dirty="0">
                <a:latin typeface="Baskerville" panose="02020502070401020303" pitchFamily="18" charset="0"/>
                <a:ea typeface="Baskerville" panose="02020502070401020303" pitchFamily="18" charset="0"/>
              </a:rPr>
              <a:t>– Deeply softens and nourish the skin for long lasting hydration. </a:t>
            </a:r>
          </a:p>
          <a:p>
            <a:r>
              <a:rPr lang="en-US" sz="1600" b="1" dirty="0">
                <a:latin typeface="Baskerville" panose="02020502070401020303" pitchFamily="18" charset="0"/>
                <a:ea typeface="Baskerville" panose="02020502070401020303" pitchFamily="18" charset="0"/>
              </a:rPr>
              <a:t>• Sea Buckthorn Berry – </a:t>
            </a:r>
            <a:r>
              <a:rPr lang="en-US" sz="1600" dirty="0">
                <a:latin typeface="Baskerville" panose="02020502070401020303" pitchFamily="18" charset="0"/>
                <a:ea typeface="Baskerville" panose="02020502070401020303" pitchFamily="18" charset="0"/>
              </a:rPr>
              <a:t>Noted for high levels of Vitamin C, Omega 3, 6, 7, and 9 to protect skin against free radical damage. </a:t>
            </a:r>
          </a:p>
          <a:p>
            <a:r>
              <a:rPr lang="en-US" sz="1600" b="1" dirty="0">
                <a:latin typeface="Baskerville" panose="02020502070401020303" pitchFamily="18" charset="0"/>
                <a:ea typeface="Baskerville" panose="02020502070401020303" pitchFamily="18" charset="0"/>
              </a:rPr>
              <a:t>• Sea-Toxifying Algae Complex – </a:t>
            </a:r>
            <a:r>
              <a:rPr lang="en-US" sz="1600" dirty="0">
                <a:latin typeface="Baskerville" panose="02020502070401020303" pitchFamily="18" charset="0"/>
                <a:ea typeface="Baskerville" panose="02020502070401020303" pitchFamily="18" charset="0"/>
              </a:rPr>
              <a:t>Helps to detoxify the skin while also helping to improve skins elasticity. </a:t>
            </a:r>
          </a:p>
          <a:p>
            <a:r>
              <a:rPr lang="en-US" sz="1600" b="1" dirty="0">
                <a:latin typeface="Baskerville" panose="02020502070401020303" pitchFamily="18" charset="0"/>
                <a:ea typeface="Baskerville" panose="02020502070401020303" pitchFamily="18" charset="0"/>
              </a:rPr>
              <a:t>• Tiger Grass – </a:t>
            </a:r>
            <a:r>
              <a:rPr lang="en-US" sz="1600" dirty="0">
                <a:latin typeface="Baskerville" panose="02020502070401020303" pitchFamily="18" charset="0"/>
                <a:ea typeface="Baskerville" panose="02020502070401020303" pitchFamily="18" charset="0"/>
              </a:rPr>
              <a:t>Color-correcting ingredient that reduces redness and helps protect skin from environmental stress and blemishes. </a:t>
            </a:r>
          </a:p>
          <a:p>
            <a:r>
              <a:rPr lang="en-US" sz="1600" b="1" dirty="0">
                <a:latin typeface="Baskerville" panose="02020502070401020303" pitchFamily="18" charset="0"/>
                <a:ea typeface="Baskerville" panose="02020502070401020303" pitchFamily="18" charset="0"/>
              </a:rPr>
              <a:t>• Blue Tansy™ – </a:t>
            </a:r>
            <a:r>
              <a:rPr lang="en-US" sz="1600" dirty="0">
                <a:latin typeface="Baskerville" panose="02020502070401020303" pitchFamily="18" charset="0"/>
                <a:ea typeface="Baskerville" panose="02020502070401020303" pitchFamily="18" charset="0"/>
              </a:rPr>
              <a:t>Provides anti-orange agents so the skin develops the most natural, dark bronzed result. </a:t>
            </a:r>
          </a:p>
          <a:p>
            <a:r>
              <a:rPr lang="en-US" sz="1600" b="1" dirty="0">
                <a:latin typeface="Baskerville" panose="02020502070401020303" pitchFamily="18" charset="0"/>
                <a:ea typeface="Baskerville" panose="02020502070401020303" pitchFamily="18" charset="0"/>
              </a:rPr>
              <a:t>• ALA Technology – </a:t>
            </a:r>
            <a:r>
              <a:rPr lang="en-US" sz="1600" dirty="0">
                <a:latin typeface="Baskerville" panose="02020502070401020303" pitchFamily="18" charset="0"/>
                <a:ea typeface="Baskerville" panose="02020502070401020303" pitchFamily="18" charset="0"/>
              </a:rPr>
              <a:t>Prolongs the life of healthy skin cells for a more youthful appearance to the skin.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sz="1600" dirty="0">
                <a:solidFill>
                  <a:srgbClr val="000000"/>
                </a:solidFill>
                <a:latin typeface="Baskerville" panose="02020502070401020303" pitchFamily="18" charset="0"/>
                <a:ea typeface="Baskerville" panose="02020502070401020303" pitchFamily="18" charset="0"/>
                <a:cs typeface="Lucida Sans" pitchFamily="2"/>
              </a:rPr>
              <a:t>Aquamarine Coastal Cool</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DB25050-3BB1-DC4D-AF88-4C22957A201F}"/>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White 2 Bronze Coastal</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Nautically Infused Aquatic Coastal Color Creator Sea Buckthorn Berry + Detoxifying Algae for Seaside Shore Ready Results</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028015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F25F611D-3B4D-CA41-82CE-AFF4824A7CC8}"/>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3007321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lass of beer&#10;&#10;Description automatically generated with medium confidence">
            <a:extLst>
              <a:ext uri="{FF2B5EF4-FFF2-40B4-BE49-F238E27FC236}">
                <a16:creationId xmlns:a16="http://schemas.microsoft.com/office/drawing/2014/main" id="{8851469A-602F-C34B-8B12-C547EDB88735}"/>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8B765EC5-6EA2-1B46-A824-CE1029DC66AA}"/>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fontScale="92500" lnSpcReduction="20000"/>
          </a:bodyPr>
          <a:lstStyle/>
          <a:p>
            <a:r>
              <a:rPr lang="en-US" b="1" dirty="0">
                <a:latin typeface="Baskerville" panose="02020502070401020303" pitchFamily="18" charset="0"/>
                <a:ea typeface="Baskerville" panose="02020502070401020303" pitchFamily="18" charset="0"/>
              </a:rPr>
              <a:t>• Rich Black Bronzing Formula - </a:t>
            </a:r>
            <a:r>
              <a:rPr lang="en-US" dirty="0">
                <a:latin typeface="Baskerville" panose="02020502070401020303" pitchFamily="18" charset="0"/>
                <a:ea typeface="Baskerville" panose="02020502070401020303" pitchFamily="18" charset="0"/>
              </a:rPr>
              <a:t>Utilizing DHA, Natural and Cosmetic Bronzers this formula will give you extremely dark immediate color as well as super dark long lasting color. </a:t>
            </a:r>
          </a:p>
          <a:p>
            <a:r>
              <a:rPr lang="en-US" b="1" dirty="0">
                <a:latin typeface="Baskerville" panose="02020502070401020303" pitchFamily="18" charset="0"/>
                <a:ea typeface="Baskerville" panose="02020502070401020303" pitchFamily="18" charset="0"/>
              </a:rPr>
              <a:t>• Tiger Grass – </a:t>
            </a:r>
            <a:r>
              <a:rPr lang="en-US" dirty="0">
                <a:latin typeface="Baskerville" panose="02020502070401020303" pitchFamily="18" charset="0"/>
                <a:ea typeface="Baskerville" panose="02020502070401020303" pitchFamily="18" charset="0"/>
              </a:rPr>
              <a:t>Color correcting ingredient that reduces redness and helps protect skin from environmental stress and blemishes. </a:t>
            </a:r>
          </a:p>
          <a:p>
            <a:r>
              <a:rPr lang="en-US" b="1" dirty="0">
                <a:latin typeface="Baskerville" panose="02020502070401020303" pitchFamily="18" charset="0"/>
                <a:ea typeface="Baskerville" panose="02020502070401020303" pitchFamily="18" charset="0"/>
              </a:rPr>
              <a:t>• Turmeric Root Extract </a:t>
            </a:r>
            <a:r>
              <a:rPr lang="en-US"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Matrixyl</a:t>
            </a:r>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Synthe</a:t>
            </a:r>
            <a:r>
              <a:rPr lang="en-US" b="1" dirty="0">
                <a:latin typeface="Baskerville" panose="02020502070401020303" pitchFamily="18" charset="0"/>
                <a:ea typeface="Baskerville" panose="02020502070401020303" pitchFamily="18" charset="0"/>
              </a:rPr>
              <a:t> 6™ </a:t>
            </a:r>
            <a:r>
              <a:rPr lang="en-US" dirty="0">
                <a:latin typeface="Baskerville" panose="02020502070401020303" pitchFamily="18" charset="0"/>
                <a:ea typeface="Baskerville" panose="02020502070401020303" pitchFamily="18" charset="0"/>
              </a:rPr>
              <a:t>– Targets and fills in fine lines and wrinkles. </a:t>
            </a:r>
          </a:p>
          <a:p>
            <a:r>
              <a:rPr lang="en-US" b="1" dirty="0">
                <a:latin typeface="Baskerville" panose="02020502070401020303" pitchFamily="18" charset="0"/>
                <a:ea typeface="Baskerville" panose="02020502070401020303" pitchFamily="18" charset="0"/>
              </a:rPr>
              <a:t>• Shea Butter - </a:t>
            </a:r>
            <a:r>
              <a:rPr lang="en-US" dirty="0">
                <a:latin typeface="Baskerville" panose="02020502070401020303" pitchFamily="18" charset="0"/>
                <a:ea typeface="Baskerville" panose="02020502070401020303" pitchFamily="18" charset="0"/>
              </a:rPr>
              <a:t>Helps to soothe dry skin and improves the skin’s elasticity. </a:t>
            </a:r>
          </a:p>
          <a:p>
            <a:r>
              <a:rPr lang="en-US" b="1" dirty="0">
                <a:latin typeface="Baskerville" panose="02020502070401020303" pitchFamily="18" charset="0"/>
                <a:ea typeface="Baskerville" panose="02020502070401020303" pitchFamily="18" charset="0"/>
              </a:rPr>
              <a:t>• Avocado Extract </a:t>
            </a:r>
            <a:r>
              <a:rPr lang="en-US" dirty="0">
                <a:latin typeface="Baskerville" panose="02020502070401020303" pitchFamily="18" charset="0"/>
                <a:ea typeface="Baskerville" panose="02020502070401020303" pitchFamily="18" charset="0"/>
              </a:rPr>
              <a:t>– Helps counteract reddening in the skin caused by irritation. </a:t>
            </a:r>
          </a:p>
          <a:p>
            <a:r>
              <a:rPr lang="en-US" b="1" dirty="0">
                <a:latin typeface="Baskerville" panose="02020502070401020303" pitchFamily="18" charset="0"/>
                <a:ea typeface="Baskerville" panose="02020502070401020303" pitchFamily="18" charset="0"/>
              </a:rPr>
              <a:t>• Vitamins C &amp; E - </a:t>
            </a:r>
            <a:r>
              <a:rPr lang="en-US" dirty="0">
                <a:latin typeface="Baskerville" panose="02020502070401020303" pitchFamily="18" charset="0"/>
                <a:ea typeface="Baskerville" panose="02020502070401020303" pitchFamily="18" charset="0"/>
              </a:rPr>
              <a:t>Protect the skin from environmental damage, promote a more youthful looking appearance. </a:t>
            </a:r>
          </a:p>
          <a:p>
            <a:r>
              <a:rPr lang="en-US"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FreshTek</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Body deodorizing blend to leave the skin with no after tan odor. </a:t>
            </a:r>
          </a:p>
          <a:p>
            <a:r>
              <a:rPr lang="en-US"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SunXTend</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Extends the life of your tanning results and helps to prevent color fading.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Rich Mahogany</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92FEA716-E020-E74B-A195-C016D739D313}"/>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HIM Billionaire</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Ultra-Exclusive Rich Bronzing Formula Opulent Color Extenders &amp; Correctors For only the most affluent Men’s Skin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03414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with medium confidence">
            <a:extLst>
              <a:ext uri="{FF2B5EF4-FFF2-40B4-BE49-F238E27FC236}">
                <a16:creationId xmlns:a16="http://schemas.microsoft.com/office/drawing/2014/main" id="{28E10FAA-ADE8-0D45-BBC3-292A23E56C20}"/>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2E3BA0E3-AC34-CF46-B48F-9D2E4DDDCE61}"/>
              </a:ext>
            </a:extLst>
          </p:cNvPr>
          <p:cNvSpPr>
            <a:spLocks noGrp="1"/>
          </p:cNvSpPr>
          <p:nvPr>
            <p:ph type="title"/>
          </p:nvPr>
        </p:nvSpPr>
        <p:spPr/>
        <p:txBody>
          <a:bodyPr>
            <a:normAutofit/>
          </a:bodyPr>
          <a:lstStyle/>
          <a:p>
            <a:pPr algn="ctr"/>
            <a:r>
              <a:rPr lang="en-US" sz="5400" dirty="0">
                <a:latin typeface="Bodoni 72 Oldstyle Book" pitchFamily="2" charset="0"/>
              </a:rPr>
              <a:t>Importance of Using Lotion</a:t>
            </a:r>
          </a:p>
        </p:txBody>
      </p:sp>
      <p:pic>
        <p:nvPicPr>
          <p:cNvPr id="2050" name="Picture 2" descr="Benefits of Hydrating the skin | Wembley Clinic">
            <a:extLst>
              <a:ext uri="{FF2B5EF4-FFF2-40B4-BE49-F238E27FC236}">
                <a16:creationId xmlns:a16="http://schemas.microsoft.com/office/drawing/2014/main" id="{C3A59269-C951-5149-827B-673FA4BCD0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497" y="2055813"/>
            <a:ext cx="2895600" cy="28067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Tyrosine: Benefits, Side Effects, Dosage, Where to Buy, Etc - Examined  Existence">
            <a:extLst>
              <a:ext uri="{FF2B5EF4-FFF2-40B4-BE49-F238E27FC236}">
                <a16:creationId xmlns:a16="http://schemas.microsoft.com/office/drawing/2014/main" id="{E92D0BDC-8C7E-8B4D-86DB-7CE5480271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6691" y="2055813"/>
            <a:ext cx="5338618" cy="28067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What's So Cool About Cold Skincare? - Glow Recipe">
            <a:extLst>
              <a:ext uri="{FF2B5EF4-FFF2-40B4-BE49-F238E27FC236}">
                <a16:creationId xmlns:a16="http://schemas.microsoft.com/office/drawing/2014/main" id="{427E4241-8958-BF47-8720-EAE961C0C5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93903" y="2055813"/>
            <a:ext cx="2895600" cy="2806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8879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skateboards&#10;&#10;Description automatically generated with low confidence">
            <a:extLst>
              <a:ext uri="{FF2B5EF4-FFF2-40B4-BE49-F238E27FC236}">
                <a16:creationId xmlns:a16="http://schemas.microsoft.com/office/drawing/2014/main" id="{947E83C8-9FC0-684A-AA47-01B78ED9CD8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5678252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209C297F-149E-4F41-9C4E-C48A653B7B50}"/>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75A51C36-FD3A-2D4F-9D4D-D2F2A609822E}"/>
              </a:ext>
            </a:extLst>
          </p:cNvPr>
          <p:cNvSpPr txBox="1"/>
          <p:nvPr/>
        </p:nvSpPr>
        <p:spPr>
          <a:xfrm>
            <a:off x="5076922" y="1903228"/>
            <a:ext cx="6644218" cy="4631924"/>
          </a:xfrm>
          <a:prstGeom prst="rect">
            <a:avLst/>
          </a:prstGeom>
          <a:noFill/>
          <a:ln cap="flat">
            <a:noFill/>
          </a:ln>
        </p:spPr>
        <p:txBody>
          <a:bodyPr vert="horz" wrap="square" lIns="91440" tIns="45720" rIns="91440" bIns="45720" anchor="t" anchorCtr="0" compatLnSpc="1">
            <a:normAutofit fontScale="85000" lnSpcReduction="10000"/>
          </a:bodyPr>
          <a:lstStyle/>
          <a:p>
            <a:r>
              <a:rPr lang="en-US" sz="2400" b="1" dirty="0">
                <a:latin typeface="Baskerville" panose="02020502070401020303" pitchFamily="18" charset="0"/>
                <a:ea typeface="Baskerville" panose="02020502070401020303" pitchFamily="18" charset="0"/>
              </a:rPr>
              <a:t>• Indoor/Outdoor Bronzing Blend </a:t>
            </a:r>
            <a:r>
              <a:rPr lang="en-US" sz="2400" dirty="0">
                <a:latin typeface="Baskerville" panose="02020502070401020303" pitchFamily="18" charset="0"/>
                <a:ea typeface="Baskerville" panose="02020502070401020303" pitchFamily="18" charset="0"/>
              </a:rPr>
              <a:t>– Low levels of DHA combined with high levels of Natural bronzers allow the skin to develop natural, long lasting bronzed results. </a:t>
            </a:r>
          </a:p>
          <a:p>
            <a:r>
              <a:rPr lang="en-US" sz="2400" b="1" dirty="0">
                <a:latin typeface="Baskerville" panose="02020502070401020303" pitchFamily="18" charset="0"/>
                <a:ea typeface="Baskerville" panose="02020502070401020303" pitchFamily="18" charset="0"/>
              </a:rPr>
              <a:t>• Guava Extracts </a:t>
            </a:r>
            <a:r>
              <a:rPr lang="en-US" sz="2400" dirty="0">
                <a:latin typeface="Baskerville" panose="02020502070401020303" pitchFamily="18" charset="0"/>
                <a:ea typeface="Baskerville" panose="02020502070401020303" pitchFamily="18" charset="0"/>
              </a:rPr>
              <a:t>– Rich in antioxidants that help reduce the appearance of fine lines and wrinkles while providing a glowing complexion. </a:t>
            </a:r>
          </a:p>
          <a:p>
            <a:r>
              <a:rPr lang="en-US" sz="2400" b="1" dirty="0">
                <a:latin typeface="Baskerville" panose="02020502070401020303" pitchFamily="18" charset="0"/>
                <a:ea typeface="Baskerville" panose="02020502070401020303" pitchFamily="18" charset="0"/>
              </a:rPr>
              <a:t>• Watermelon Extracts </a:t>
            </a:r>
            <a:r>
              <a:rPr lang="en-US" sz="2400" dirty="0">
                <a:latin typeface="Baskerville" panose="02020502070401020303" pitchFamily="18" charset="0"/>
                <a:ea typeface="Baskerville" panose="02020502070401020303" pitchFamily="18" charset="0"/>
              </a:rPr>
              <a:t>– Provides 24-hour hydration while improving the skins tone and deeply improving the appearance of fine lines, wrinkles and dry spots of the skin. </a:t>
            </a:r>
          </a:p>
          <a:p>
            <a:r>
              <a:rPr lang="en-US" sz="2400" b="1" dirty="0">
                <a:latin typeface="Baskerville" panose="02020502070401020303" pitchFamily="18" charset="0"/>
                <a:ea typeface="Baskerville" panose="02020502070401020303" pitchFamily="18" charset="0"/>
              </a:rPr>
              <a:t>• </a:t>
            </a:r>
            <a:r>
              <a:rPr lang="en-US" sz="2400" b="1" dirty="0" err="1">
                <a:latin typeface="Baskerville" panose="02020502070401020303" pitchFamily="18" charset="0"/>
                <a:ea typeface="Baskerville" panose="02020502070401020303" pitchFamily="18" charset="0"/>
              </a:rPr>
              <a:t>MelanoBronze</a:t>
            </a:r>
            <a:r>
              <a:rPr lang="en-US" sz="2400" b="1" dirty="0">
                <a:latin typeface="Baskerville" panose="02020502070401020303" pitchFamily="18" charset="0"/>
                <a:ea typeface="Baskerville" panose="02020502070401020303" pitchFamily="18" charset="0"/>
              </a:rPr>
              <a:t>™ – </a:t>
            </a:r>
            <a:r>
              <a:rPr lang="en-US" sz="2400" dirty="0">
                <a:latin typeface="Baskerville" panose="02020502070401020303" pitchFamily="18" charset="0"/>
                <a:ea typeface="Baskerville" panose="02020502070401020303" pitchFamily="18" charset="0"/>
              </a:rPr>
              <a:t>Stimulates melanin activity to allow for longer lasting, darker tanning results. </a:t>
            </a:r>
          </a:p>
          <a:p>
            <a:r>
              <a:rPr lang="en-US" sz="2400" b="1" dirty="0">
                <a:latin typeface="Baskerville" panose="02020502070401020303" pitchFamily="18" charset="0"/>
                <a:ea typeface="Baskerville" panose="02020502070401020303" pitchFamily="18" charset="0"/>
              </a:rPr>
              <a:t>• Tattoo &amp; Color Fade Protection </a:t>
            </a:r>
            <a:r>
              <a:rPr lang="en-US" sz="2400" dirty="0">
                <a:latin typeface="Baskerville" panose="02020502070401020303" pitchFamily="18" charset="0"/>
                <a:ea typeface="Baskerville" panose="02020502070401020303" pitchFamily="18" charset="0"/>
              </a:rPr>
              <a:t>– Protects the color and the luster of your tan and your tattoos.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Island Escape</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36DDFFDF-F541-174A-8DFC-71C8D2F741FE}"/>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Vacay Vibes</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Indoor/Outdoor Tropical Bronzing Cocktail Infused with Skin Quenching Watermelon &amp; Guava Extracts</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Plus Electrolyte Enhanced Coconut Water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14857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7332F356-B007-DA41-83F3-90600D29898A}"/>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32926675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F761AF4B-823A-FB4E-A11A-CB5261D70753}"/>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BD76C7BC-D546-6948-8D9F-87C75AD040D2}"/>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lnSpcReduction="10000"/>
          </a:bodyPr>
          <a:lstStyle/>
          <a:p>
            <a:r>
              <a:rPr lang="en-US" b="1" dirty="0">
                <a:latin typeface="Baskerville" panose="02020502070401020303" pitchFamily="18" charset="0"/>
                <a:ea typeface="Baskerville" panose="02020502070401020303" pitchFamily="18" charset="0"/>
              </a:rPr>
              <a:t>• Bronzer Free Dark Tan Optimizer - </a:t>
            </a:r>
            <a:r>
              <a:rPr lang="en-US" dirty="0">
                <a:latin typeface="Baskerville" panose="02020502070401020303" pitchFamily="18" charset="0"/>
                <a:ea typeface="Baskerville" panose="02020502070401020303" pitchFamily="18" charset="0"/>
              </a:rPr>
              <a:t>Utilizing dark tan activators, this formula helps the skin tan without the use of self-tanning bronzing agents. </a:t>
            </a:r>
          </a:p>
          <a:p>
            <a:r>
              <a:rPr lang="en-US" b="1" dirty="0">
                <a:latin typeface="Baskerville" panose="02020502070401020303" pitchFamily="18" charset="0"/>
                <a:ea typeface="Baskerville" panose="02020502070401020303" pitchFamily="18" charset="0"/>
              </a:rPr>
              <a:t>• Calming Cucumber Extract </a:t>
            </a:r>
            <a:r>
              <a:rPr lang="en-US" dirty="0">
                <a:latin typeface="Baskerville" panose="02020502070401020303" pitchFamily="18" charset="0"/>
                <a:ea typeface="Baskerville" panose="02020502070401020303" pitchFamily="18" charset="0"/>
              </a:rPr>
              <a:t>– Works as a nourishing anti-inflammatory to help calm sensitive skin. </a:t>
            </a:r>
          </a:p>
          <a:p>
            <a:r>
              <a:rPr lang="en-US" b="1" dirty="0">
                <a:latin typeface="Baskerville" panose="02020502070401020303" pitchFamily="18" charset="0"/>
                <a:ea typeface="Baskerville" panose="02020502070401020303" pitchFamily="18" charset="0"/>
              </a:rPr>
              <a:t>• Detoxifying Green Clay </a:t>
            </a:r>
            <a:r>
              <a:rPr lang="en-US" dirty="0">
                <a:latin typeface="Baskerville" panose="02020502070401020303" pitchFamily="18" charset="0"/>
                <a:ea typeface="Baskerville" panose="02020502070401020303" pitchFamily="18" charset="0"/>
              </a:rPr>
              <a:t>– Helps to detoxify and pull impurities from the skin, while being gentle enough for all skin types. </a:t>
            </a:r>
          </a:p>
          <a:p>
            <a:r>
              <a:rPr lang="en-US" b="1" dirty="0">
                <a:latin typeface="Baskerville" panose="02020502070401020303" pitchFamily="18" charset="0"/>
                <a:ea typeface="Baskerville" panose="02020502070401020303" pitchFamily="18" charset="0"/>
              </a:rPr>
              <a:t>• Green Tea Extracts </a:t>
            </a:r>
            <a:r>
              <a:rPr lang="en-US" dirty="0">
                <a:latin typeface="Baskerville" panose="02020502070401020303" pitchFamily="18" charset="0"/>
                <a:ea typeface="Baskerville" panose="02020502070401020303" pitchFamily="18" charset="0"/>
              </a:rPr>
              <a:t>– A potent anti-aging ingredient that combats signs of aging and contains anti-inflammatory properties that reduce redness and skin irritations. </a:t>
            </a:r>
          </a:p>
          <a:p>
            <a:r>
              <a:rPr lang="en-US" b="1" dirty="0">
                <a:latin typeface="Baskerville" panose="02020502070401020303" pitchFamily="18" charset="0"/>
                <a:ea typeface="Baskerville" panose="02020502070401020303" pitchFamily="18" charset="0"/>
              </a:rPr>
              <a:t>• Anti-Reddening Formula </a:t>
            </a:r>
            <a:r>
              <a:rPr lang="en-US" dirty="0">
                <a:latin typeface="Baskerville" panose="02020502070401020303" pitchFamily="18" charset="0"/>
                <a:ea typeface="Baskerville" panose="02020502070401020303" pitchFamily="18" charset="0"/>
              </a:rPr>
              <a:t>– Works to combat any red tones in the skin so you are left with natural, bronzed results. </a:t>
            </a:r>
          </a:p>
          <a:p>
            <a:r>
              <a:rPr lang="en-US" b="1" dirty="0">
                <a:latin typeface="Baskerville" panose="02020502070401020303" pitchFamily="18" charset="0"/>
                <a:ea typeface="Baskerville" panose="02020502070401020303" pitchFamily="18" charset="0"/>
              </a:rPr>
              <a:t>• Formulated Fragrance Free </a:t>
            </a:r>
            <a:r>
              <a:rPr lang="en-US" dirty="0">
                <a:latin typeface="Baskerville" panose="02020502070401020303" pitchFamily="18" charset="0"/>
                <a:ea typeface="Baskerville" panose="02020502070401020303" pitchFamily="18" charset="0"/>
              </a:rPr>
              <a:t>&amp; Hypoallergenic for use by all skin types </a:t>
            </a:r>
          </a:p>
          <a:p>
            <a:r>
              <a:rPr lang="en-US" b="1" dirty="0">
                <a:latin typeface="Baskerville" panose="02020502070401020303" pitchFamily="18" charset="0"/>
                <a:ea typeface="Baskerville" panose="02020502070401020303" pitchFamily="18" charset="0"/>
              </a:rPr>
              <a:t>• Free of - </a:t>
            </a:r>
            <a:r>
              <a:rPr lang="en-US" dirty="0">
                <a:latin typeface="Baskerville" panose="02020502070401020303" pitchFamily="18" charset="0"/>
                <a:ea typeface="Baskerville" panose="02020502070401020303" pitchFamily="18" charset="0"/>
              </a:rPr>
              <a:t>Parabens, Soy, Wheat, Fragrance, Nuts, Oils and Talc’s </a:t>
            </a:r>
          </a:p>
          <a:p>
            <a:r>
              <a:rPr lang="en-US" dirty="0">
                <a:latin typeface="Baskerville" panose="02020502070401020303" pitchFamily="18" charset="0"/>
                <a:ea typeface="Baskerville" panose="02020502070401020303" pitchFamily="18" charset="0"/>
              </a:rPr>
              <a:t>Vegan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a:t>
            </a:r>
            <a:r>
              <a:rPr lang="en-US" dirty="0">
                <a:solidFill>
                  <a:srgbClr val="000000"/>
                </a:solidFill>
                <a:latin typeface="Baskerville" panose="02020502070401020303" pitchFamily="18" charset="0"/>
                <a:ea typeface="Baskerville" panose="02020502070401020303" pitchFamily="18" charset="0"/>
                <a:cs typeface="Lucida Sans" pitchFamily="2"/>
              </a:rPr>
              <a:t> Free</a:t>
            </a: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EFFEA67-11FF-E045-86E2-71F9F84D428F}"/>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fontScale="92500" lnSpcReduction="10000"/>
          </a:bodyPr>
          <a:lstStyle/>
          <a:p>
            <a:r>
              <a:rPr lang="en-US" sz="4000" b="1" dirty="0">
                <a:solidFill>
                  <a:srgbClr val="000000"/>
                </a:solidFill>
                <a:latin typeface="Bodoni 72 Oldstyle Book" pitchFamily="2" charset="0"/>
                <a:ea typeface="SimSun" pitchFamily="2"/>
                <a:cs typeface="Lucida Sans" pitchFamily="2"/>
              </a:rPr>
              <a:t>Dare to be Dark</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Creamy &amp; Clear Pure Tanning Optimizer </a:t>
            </a:r>
          </a:p>
          <a:p>
            <a:r>
              <a:rPr lang="en-US" dirty="0">
                <a:latin typeface="Baskerville" panose="02020502070401020303" pitchFamily="18" charset="0"/>
                <a:ea typeface="Baskerville" panose="02020502070401020303" pitchFamily="18" charset="0"/>
              </a:rPr>
              <a:t>Anti-Reddening Sensitive Skin Formula With Essential Vitamins &amp; Nutrients Free of: Parabens, Soy, Wheat, Fragrance, Nuts, Oils and Talc’s Vegan Hypoallergenic Formula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78663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items, bunch, several&#10;&#10;Description automatically generated">
            <a:extLst>
              <a:ext uri="{FF2B5EF4-FFF2-40B4-BE49-F238E27FC236}">
                <a16:creationId xmlns:a16="http://schemas.microsoft.com/office/drawing/2014/main" id="{41F1523D-DDE3-1C49-9341-5D601BE3DD8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24206702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toiletry&#10;&#10;Description automatically generated">
            <a:extLst>
              <a:ext uri="{FF2B5EF4-FFF2-40B4-BE49-F238E27FC236}">
                <a16:creationId xmlns:a16="http://schemas.microsoft.com/office/drawing/2014/main" id="{1D2ED2DC-4902-5F4B-9F54-31C6876D16C3}"/>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itle 1">
            <a:extLst>
              <a:ext uri="{FF2B5EF4-FFF2-40B4-BE49-F238E27FC236}">
                <a16:creationId xmlns:a16="http://schemas.microsoft.com/office/drawing/2014/main" id="{F000FB9A-FE2F-B240-9CEF-160A0A6B6BD8}"/>
              </a:ext>
            </a:extLst>
          </p:cNvPr>
          <p:cNvSpPr txBox="1"/>
          <p:nvPr/>
        </p:nvSpPr>
        <p:spPr>
          <a:xfrm>
            <a:off x="4662187" y="307215"/>
            <a:ext cx="7375440" cy="1064386"/>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dirty="0">
                <a:solidFill>
                  <a:srgbClr val="000000"/>
                </a:solidFill>
                <a:latin typeface="BODONI 72 OLDSTYLE BOOK" pitchFamily="2" charset="0"/>
                <a:ea typeface="SimSun" pitchFamily="2"/>
                <a:cs typeface="Lucida Sans" pitchFamily="2"/>
              </a:rPr>
              <a:t>Sorbet Dream Cream</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a:t>
            </a:r>
            <a:br>
              <a:rPr lang="en-US" sz="36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Collagen Plumping – Imperfection Blurring</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Pore Tightening – Skin Perfecting Tan Enhancer</a:t>
            </a:r>
            <a:endPar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4" name="Content Placeholder 2">
            <a:extLst>
              <a:ext uri="{FF2B5EF4-FFF2-40B4-BE49-F238E27FC236}">
                <a16:creationId xmlns:a16="http://schemas.microsoft.com/office/drawing/2014/main" id="{BFF51935-8274-5C44-AA1B-375883257C80}"/>
              </a:ext>
            </a:extLst>
          </p:cNvPr>
          <p:cNvSpPr txBox="1"/>
          <p:nvPr/>
        </p:nvSpPr>
        <p:spPr>
          <a:xfrm>
            <a:off x="4816549" y="1371600"/>
            <a:ext cx="7082519" cy="5071729"/>
          </a:xfrm>
          <a:prstGeom prst="rect">
            <a:avLst/>
          </a:prstGeom>
          <a:noFill/>
          <a:ln cap="flat">
            <a:noFill/>
          </a:ln>
        </p:spPr>
        <p:txBody>
          <a:bodyPr vert="horz" wrap="square" lIns="91440" tIns="45720" rIns="91440" bIns="45720" anchor="t" anchorCtr="0" compatLnSpc="1">
            <a:noAutofit/>
          </a:bodyPr>
          <a:lstStyle/>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Sugarcane </a:t>
            </a:r>
            <a:r>
              <a:rPr lang="en-US" sz="13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Squalane</a:t>
            </a: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provide weightless hydration, balance excess oil, soothe and promote a plump, firm appearance to the facial skin, non-comedogenic and good for all skin types</a:t>
            </a:r>
          </a:p>
          <a:p>
            <a:pPr>
              <a:lnSpc>
                <a:spcPct val="110000"/>
              </a:lnSpc>
              <a:spcAft>
                <a:spcPts val="215"/>
              </a:spcAft>
              <a:buSzPct val="45000"/>
              <a:buFont typeface="StarSymbol"/>
              <a:buChar char="●"/>
              <a:defRPr sz="1800" b="0" i="0" u="none" strike="noStrike" kern="0" cap="none" spc="0" baseline="0">
                <a:solidFill>
                  <a:srgbClr val="000000"/>
                </a:solidFill>
                <a:uFillTx/>
              </a:defRPr>
            </a:pPr>
            <a:r>
              <a:rPr lang="en-US" sz="1300" b="1" dirty="0">
                <a:solidFill>
                  <a:srgbClr val="000000"/>
                </a:solidFill>
                <a:latin typeface="Baskerville" panose="02020502070401020303" pitchFamily="18" charset="0"/>
                <a:ea typeface="Baskerville" panose="02020502070401020303" pitchFamily="18" charset="0"/>
                <a:cs typeface="Lucida Sans" pitchFamily="2"/>
              </a:rPr>
              <a:t>Vegan Collagen – </a:t>
            </a:r>
            <a:r>
              <a:rPr lang="en-US" sz="1300" dirty="0">
                <a:solidFill>
                  <a:srgbClr val="000000"/>
                </a:solidFill>
                <a:latin typeface="Baskerville" panose="02020502070401020303" pitchFamily="18" charset="0"/>
                <a:ea typeface="Baskerville" panose="02020502070401020303" pitchFamily="18" charset="0"/>
                <a:cs typeface="Lucida Sans" pitchFamily="2"/>
              </a:rPr>
              <a:t>Helps to strengthen and condition the skin to visibly improve texture and suppleness while also helping to restore skin’s natural bounce and resilience, diminishing the look of fine lines and wrinkles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Tiger Grass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Color-Correcting ingredient that reduces redness and helps protect skin from environmental stress and blemishes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Electrolyte Cocktail –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Utilizing Magnesium, Coconut Water, Sodium PCA, Orange, Almond and Banana extracts to improve skin’s moisture barrier and strength, calm redness, protect against environmental dehydration and work as a vital component in maintaining hydration levels in the skin</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Hyaluronic Acid -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 gentle blend of agents that work to hydrate layers of the skin to promote a bouncy, plump look</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Antioxidant Rich Plum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Nourishes, hydrates and provides protein rich antioxidant benefits while working with hyaluronic acid for extra added hydration</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Watermelon Extracts-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Helps to soothe irritation, deliver essential vitamins and work as a natural anti-inflammatory</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3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Multi Use –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Can be used as a facial tan enhancer, daily facial moisturizer, overnight facial night mask or makeup primer</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300" dirty="0">
                <a:solidFill>
                  <a:srgbClr val="000000"/>
                </a:solidFill>
                <a:latin typeface="Baskerville" panose="02020502070401020303" pitchFamily="18" charset="0"/>
                <a:ea typeface="Baskerville" panose="02020502070401020303" pitchFamily="18" charset="0"/>
                <a:cs typeface="Lucida Sans" pitchFamily="2"/>
              </a:rPr>
              <a:t>		</a:t>
            </a:r>
            <a:r>
              <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a:t>
            </a:r>
            <a:r>
              <a:rPr lang="en-US" sz="1300" dirty="0">
                <a:solidFill>
                  <a:srgbClr val="000000"/>
                </a:solidFill>
                <a:latin typeface="Baskerville" panose="02020502070401020303" pitchFamily="18" charset="0"/>
                <a:ea typeface="Baskerville" panose="02020502070401020303" pitchFamily="18" charset="0"/>
                <a:cs typeface="Lucida Sans" pitchFamily="2"/>
              </a:rPr>
              <a:t>Sugared Sorbet</a:t>
            </a:r>
            <a:endPar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endParaRPr lang="en-US" sz="13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18471933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iagram&#10;&#10;Description automatically generated">
            <a:extLst>
              <a:ext uri="{FF2B5EF4-FFF2-40B4-BE49-F238E27FC236}">
                <a16:creationId xmlns:a16="http://schemas.microsoft.com/office/drawing/2014/main" id="{54412829-B544-524B-B4F6-7287697D2404}"/>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F31CAE46-B5C9-0F4A-B1BD-9FA7640BA156}"/>
              </a:ext>
            </a:extLst>
          </p:cNvPr>
          <p:cNvSpPr txBox="1"/>
          <p:nvPr/>
        </p:nvSpPr>
        <p:spPr>
          <a:xfrm>
            <a:off x="5076922" y="1754044"/>
            <a:ext cx="6836922" cy="4781108"/>
          </a:xfrm>
          <a:prstGeom prst="rect">
            <a:avLst/>
          </a:prstGeom>
          <a:noFill/>
          <a:ln cap="flat">
            <a:noFill/>
          </a:ln>
        </p:spPr>
        <p:txBody>
          <a:bodyPr vert="horz" wrap="square" lIns="91440" tIns="45720" rIns="91440" bIns="45720" anchor="t" anchorCtr="0" compatLnSpc="1">
            <a:normAutofit/>
          </a:bodyPr>
          <a:lstStyle/>
          <a:p>
            <a:r>
              <a:rPr lang="en-US" sz="1100" b="1" dirty="0">
                <a:latin typeface="Baskerville" panose="02020502070401020303" pitchFamily="18" charset="0"/>
                <a:ea typeface="Baskerville" panose="02020502070401020303" pitchFamily="18" charset="0"/>
              </a:rPr>
              <a:t>• Super Soft Mega Moisturizer Tanning Mask – </a:t>
            </a:r>
            <a:r>
              <a:rPr lang="en-US" sz="1100" dirty="0">
                <a:latin typeface="Baskerville" panose="02020502070401020303" pitchFamily="18" charset="0"/>
                <a:ea typeface="Baskerville" panose="02020502070401020303" pitchFamily="18" charset="0"/>
              </a:rPr>
              <a:t>This revolutionary facial tan enhancer is formulated to tan, tone and tighten facial skin while delivering ultra-rich hydration and superior bronzing results. </a:t>
            </a:r>
          </a:p>
          <a:p>
            <a:r>
              <a:rPr lang="en-US" sz="1100" b="1" dirty="0">
                <a:latin typeface="Baskerville" panose="02020502070401020303" pitchFamily="18" charset="0"/>
                <a:ea typeface="Baskerville" panose="02020502070401020303" pitchFamily="18" charset="0"/>
              </a:rPr>
              <a:t>• Delayed DHA and Natural Bronzers – </a:t>
            </a:r>
            <a:r>
              <a:rPr lang="en-US" sz="1100" dirty="0">
                <a:latin typeface="Baskerville" panose="02020502070401020303" pitchFamily="18" charset="0"/>
                <a:ea typeface="Baskerville" panose="02020502070401020303" pitchFamily="18" charset="0"/>
              </a:rPr>
              <a:t>Formulated to provide perfect transfer resistant </a:t>
            </a:r>
            <a:r>
              <a:rPr lang="en-US" sz="1100" dirty="0" err="1">
                <a:latin typeface="Baskerville" panose="02020502070401020303" pitchFamily="18" charset="0"/>
                <a:ea typeface="Baskerville" panose="02020502070401020303" pitchFamily="18" charset="0"/>
              </a:rPr>
              <a:t>sunkissed</a:t>
            </a:r>
            <a:r>
              <a:rPr lang="en-US" sz="1100" dirty="0">
                <a:latin typeface="Baskerville" panose="02020502070401020303" pitchFamily="18" charset="0"/>
                <a:ea typeface="Baskerville" panose="02020502070401020303" pitchFamily="18" charset="0"/>
              </a:rPr>
              <a:t> facial results after each use. </a:t>
            </a:r>
          </a:p>
          <a:p>
            <a:r>
              <a:rPr lang="en-US" sz="1100" b="1" dirty="0">
                <a:latin typeface="Baskerville" panose="02020502070401020303" pitchFamily="18" charset="0"/>
                <a:ea typeface="Baskerville" panose="02020502070401020303" pitchFamily="18" charset="0"/>
              </a:rPr>
              <a:t>• Sugarcane </a:t>
            </a:r>
            <a:r>
              <a:rPr lang="en-US" sz="1100" b="1" dirty="0" err="1">
                <a:latin typeface="Baskerville" panose="02020502070401020303" pitchFamily="18" charset="0"/>
                <a:ea typeface="Baskerville" panose="02020502070401020303" pitchFamily="18" charset="0"/>
              </a:rPr>
              <a:t>Squalane</a:t>
            </a:r>
            <a:r>
              <a:rPr lang="en-US" sz="1100" b="1" dirty="0">
                <a:latin typeface="Baskerville" panose="02020502070401020303" pitchFamily="18" charset="0"/>
                <a:ea typeface="Baskerville" panose="02020502070401020303" pitchFamily="18" charset="0"/>
              </a:rPr>
              <a:t> - </a:t>
            </a:r>
            <a:r>
              <a:rPr lang="en-US" sz="1100" dirty="0">
                <a:latin typeface="Baskerville" panose="02020502070401020303" pitchFamily="18" charset="0"/>
                <a:ea typeface="Baskerville" panose="02020502070401020303" pitchFamily="18" charset="0"/>
              </a:rPr>
              <a:t>Helps to provide weightless hydration, balance excess oil, soothe, and promote a plump, firm appearance to the facial skin. </a:t>
            </a:r>
          </a:p>
          <a:p>
            <a:r>
              <a:rPr lang="en-US" sz="1100" b="1" dirty="0">
                <a:latin typeface="Baskerville" panose="02020502070401020303" pitchFamily="18" charset="0"/>
                <a:ea typeface="Baskerville" panose="02020502070401020303" pitchFamily="18" charset="0"/>
              </a:rPr>
              <a:t>• Vegan Collagen– </a:t>
            </a:r>
            <a:r>
              <a:rPr lang="en-US" sz="1100" dirty="0">
                <a:latin typeface="Baskerville" panose="02020502070401020303" pitchFamily="18" charset="0"/>
                <a:ea typeface="Baskerville" panose="02020502070401020303" pitchFamily="18" charset="0"/>
              </a:rPr>
              <a:t>Helps to strengthen and condition the skin to visibly improve texture and suppleness while also helping to restore skin’s natural bounce and resilience, diminishing the look of fine lines and wrinkles. </a:t>
            </a:r>
          </a:p>
          <a:p>
            <a:r>
              <a:rPr lang="en-US" sz="1100" b="1" dirty="0">
                <a:latin typeface="Baskerville" panose="02020502070401020303" pitchFamily="18" charset="0"/>
                <a:ea typeface="Baskerville" panose="02020502070401020303" pitchFamily="18" charset="0"/>
              </a:rPr>
              <a:t>• Electrolyte Cocktail – </a:t>
            </a:r>
            <a:r>
              <a:rPr lang="en-US" sz="1100" dirty="0">
                <a:latin typeface="Baskerville" panose="02020502070401020303" pitchFamily="18" charset="0"/>
                <a:ea typeface="Baskerville" panose="02020502070401020303" pitchFamily="18" charset="0"/>
              </a:rPr>
              <a:t>Utilizing magnesium, Coconut Water, Sodium PCA, Orange,</a:t>
            </a:r>
            <a:br>
              <a:rPr lang="en-US" sz="1100" dirty="0">
                <a:latin typeface="Baskerville" panose="02020502070401020303" pitchFamily="18" charset="0"/>
                <a:ea typeface="Baskerville" panose="02020502070401020303" pitchFamily="18" charset="0"/>
              </a:rPr>
            </a:br>
            <a:r>
              <a:rPr lang="en-US" sz="1100" dirty="0">
                <a:latin typeface="Baskerville" panose="02020502070401020303" pitchFamily="18" charset="0"/>
                <a:ea typeface="Baskerville" panose="02020502070401020303" pitchFamily="18" charset="0"/>
              </a:rPr>
              <a:t>Almond and Banana extracts to improve skins moisture barrier and strength, calm redness, protect against environmental dehydration, and work as a vital component in maintaining hydration levels in the skin. </a:t>
            </a:r>
          </a:p>
          <a:p>
            <a:r>
              <a:rPr lang="en-US" sz="1100" b="1" dirty="0">
                <a:latin typeface="Baskerville" panose="02020502070401020303" pitchFamily="18" charset="0"/>
                <a:ea typeface="Baskerville" panose="02020502070401020303" pitchFamily="18" charset="0"/>
              </a:rPr>
              <a:t>• Plant Based Stem Cells </a:t>
            </a:r>
            <a:r>
              <a:rPr lang="en-US" sz="1100" dirty="0">
                <a:latin typeface="Baskerville" panose="02020502070401020303" pitchFamily="18" charset="0"/>
                <a:ea typeface="Baskerville" panose="02020502070401020303" pitchFamily="18" charset="0"/>
              </a:rPr>
              <a:t>– Helps to promote cell turnover and increase collagen production for a more youthful appearance. </a:t>
            </a:r>
          </a:p>
          <a:p>
            <a:r>
              <a:rPr lang="en-US" sz="1100" b="1" dirty="0">
                <a:latin typeface="Baskerville" panose="02020502070401020303" pitchFamily="18" charset="0"/>
                <a:ea typeface="Baskerville" panose="02020502070401020303" pitchFamily="18" charset="0"/>
              </a:rPr>
              <a:t>• Organic Grape Water </a:t>
            </a:r>
            <a:r>
              <a:rPr lang="en-US" sz="1100" dirty="0">
                <a:latin typeface="Baskerville" panose="02020502070401020303" pitchFamily="18" charset="0"/>
                <a:ea typeface="Baskerville" panose="02020502070401020303" pitchFamily="18" charset="0"/>
              </a:rPr>
              <a:t>– A power packed prebiotic that can help to improve the skins microbiome to reveal fresh, healthy looking skin </a:t>
            </a:r>
          </a:p>
          <a:p>
            <a:r>
              <a:rPr lang="en-US" sz="1100" b="1" dirty="0">
                <a:latin typeface="Baskerville" panose="02020502070401020303" pitchFamily="18" charset="0"/>
                <a:ea typeface="Baskerville" panose="02020502070401020303" pitchFamily="18" charset="0"/>
              </a:rPr>
              <a:t>• Hyaluronic Acid – </a:t>
            </a:r>
            <a:r>
              <a:rPr lang="en-US" sz="1100" dirty="0">
                <a:latin typeface="Baskerville" panose="02020502070401020303" pitchFamily="18" charset="0"/>
                <a:ea typeface="Baskerville" panose="02020502070401020303" pitchFamily="18" charset="0"/>
              </a:rPr>
              <a:t>A gentle blend of agents that work to hydrate layers of the skin to promote a bouncy, plump look. </a:t>
            </a:r>
          </a:p>
          <a:p>
            <a:r>
              <a:rPr lang="en-US" sz="1100" b="1" dirty="0">
                <a:latin typeface="Baskerville" panose="02020502070401020303" pitchFamily="18" charset="0"/>
                <a:ea typeface="Baskerville" panose="02020502070401020303" pitchFamily="18" charset="0"/>
              </a:rPr>
              <a:t>• Antioxidant Rich Plum - </a:t>
            </a:r>
            <a:r>
              <a:rPr lang="en-US" sz="1100" dirty="0">
                <a:latin typeface="Baskerville" panose="02020502070401020303" pitchFamily="18" charset="0"/>
                <a:ea typeface="Baskerville" panose="02020502070401020303" pitchFamily="18" charset="0"/>
              </a:rPr>
              <a:t>Nourishes, hydrates and provides protein rich antioxidant benefits while working with hyaluronic acid for extra added hydration. </a:t>
            </a:r>
          </a:p>
          <a:p>
            <a:r>
              <a:rPr lang="en-US" sz="1100" b="1" dirty="0">
                <a:latin typeface="Baskerville" panose="02020502070401020303" pitchFamily="18" charset="0"/>
                <a:ea typeface="Baskerville" panose="02020502070401020303" pitchFamily="18" charset="0"/>
              </a:rPr>
              <a:t>• Watermelon Extracts – </a:t>
            </a:r>
            <a:r>
              <a:rPr lang="en-US" sz="1100" dirty="0">
                <a:latin typeface="Baskerville" panose="02020502070401020303" pitchFamily="18" charset="0"/>
                <a:ea typeface="Baskerville" panose="02020502070401020303" pitchFamily="18" charset="0"/>
              </a:rPr>
              <a:t>Helps to soothe irritation, deliver essential vitamins and work as a natural anti-inflammatory. </a:t>
            </a:r>
          </a:p>
          <a:p>
            <a:r>
              <a:rPr lang="en-US" sz="1100" b="1" dirty="0">
                <a:latin typeface="Baskerville" panose="02020502070401020303" pitchFamily="18" charset="0"/>
                <a:ea typeface="Baskerville" panose="02020502070401020303" pitchFamily="18" charset="0"/>
              </a:rPr>
              <a:t>• Multi use – </a:t>
            </a:r>
            <a:r>
              <a:rPr lang="en-US" sz="1100" dirty="0">
                <a:latin typeface="Baskerville" panose="02020502070401020303" pitchFamily="18" charset="0"/>
                <a:ea typeface="Baskerville" panose="02020502070401020303" pitchFamily="18" charset="0"/>
              </a:rPr>
              <a:t>Can be used as a facial tan enhancer, daily facial moisturizer, facial self-tanner, overnight facial night mask or makeup primer.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sz="1100" dirty="0">
                <a:solidFill>
                  <a:srgbClr val="000000"/>
                </a:solidFill>
                <a:latin typeface="Baskerville" panose="02020502070401020303" pitchFamily="18" charset="0"/>
                <a:ea typeface="Baskerville" panose="02020502070401020303" pitchFamily="18" charset="0"/>
                <a:cs typeface="Lucida Sans" pitchFamily="2"/>
              </a:rPr>
              <a:t>Candied Coconut</a:t>
            </a:r>
            <a:endPar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3EFAF82-DF68-E44E-AA6B-6F26A5A3BF94}"/>
              </a:ext>
            </a:extLst>
          </p:cNvPr>
          <p:cNvSpPr txBox="1"/>
          <p:nvPr/>
        </p:nvSpPr>
        <p:spPr>
          <a:xfrm>
            <a:off x="5082362" y="273355"/>
            <a:ext cx="6836922"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Coconut Color Cream</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Plant Stem Cell Infused • Collagen Plumping</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Imperfection Blurring • Pore Tightening Skin Perfecting Tan Enhancer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3794174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836769C3-D68A-F34E-B67A-EF4F9CC79316}"/>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8C4D9FC3-46C7-DC4D-B7F5-26CD3DD461EF}"/>
              </a:ext>
            </a:extLst>
          </p:cNvPr>
          <p:cNvSpPr txBox="1"/>
          <p:nvPr/>
        </p:nvSpPr>
        <p:spPr>
          <a:xfrm>
            <a:off x="4193247" y="1754044"/>
            <a:ext cx="7725851" cy="4781108"/>
          </a:xfrm>
          <a:prstGeom prst="rect">
            <a:avLst/>
          </a:prstGeom>
          <a:noFill/>
          <a:ln cap="flat">
            <a:noFill/>
          </a:ln>
        </p:spPr>
        <p:txBody>
          <a:bodyPr vert="horz" wrap="square" lIns="91440" tIns="45720" rIns="91440" bIns="45720" anchor="t" anchorCtr="0" compatLnSpc="1">
            <a:normAutofit/>
          </a:bodyPr>
          <a:lstStyle/>
          <a:p>
            <a:r>
              <a:rPr lang="en-US" sz="2200" b="1" dirty="0">
                <a:latin typeface="Baskerville" panose="02020502070401020303" pitchFamily="18" charset="0"/>
                <a:ea typeface="Baskerville" panose="02020502070401020303" pitchFamily="18" charset="0"/>
              </a:rPr>
              <a:t>• Skin Softening Formula </a:t>
            </a:r>
            <a:r>
              <a:rPr lang="en-US" sz="2200" dirty="0">
                <a:latin typeface="Baskerville" panose="02020502070401020303" pitchFamily="18" charset="0"/>
                <a:ea typeface="Baskerville" panose="02020502070401020303" pitchFamily="18" charset="0"/>
              </a:rPr>
              <a:t>– Cleanse the skin while also deeply hydrating and nourishing. </a:t>
            </a:r>
          </a:p>
          <a:p>
            <a:r>
              <a:rPr lang="en-US" sz="2200" b="1" dirty="0">
                <a:latin typeface="Baskerville" panose="02020502070401020303" pitchFamily="18" charset="0"/>
                <a:ea typeface="Baskerville" panose="02020502070401020303" pitchFamily="18" charset="0"/>
              </a:rPr>
              <a:t>• Silk Proteins – </a:t>
            </a:r>
            <a:r>
              <a:rPr lang="en-US" sz="2200" dirty="0">
                <a:latin typeface="Baskerville" panose="02020502070401020303" pitchFamily="18" charset="0"/>
                <a:ea typeface="Baskerville" panose="02020502070401020303" pitchFamily="18" charset="0"/>
              </a:rPr>
              <a:t>Acts as a protective shield of hydration, holding in essential moisture and strengthening the skin’s barrier function without weighing it down or clogging pores. </a:t>
            </a:r>
          </a:p>
          <a:p>
            <a:r>
              <a:rPr lang="en-US" sz="2200" b="1" dirty="0">
                <a:latin typeface="Baskerville" panose="02020502070401020303" pitchFamily="18" charset="0"/>
                <a:ea typeface="Baskerville" panose="02020502070401020303" pitchFamily="18" charset="0"/>
              </a:rPr>
              <a:t>• Coconut Oil – </a:t>
            </a:r>
            <a:r>
              <a:rPr lang="en-US" sz="2200" dirty="0">
                <a:latin typeface="Baskerville" panose="02020502070401020303" pitchFamily="18" charset="0"/>
                <a:ea typeface="Baskerville" panose="02020502070401020303" pitchFamily="18" charset="0"/>
              </a:rPr>
              <a:t>Deeply softens and nourishes. </a:t>
            </a:r>
          </a:p>
          <a:p>
            <a:r>
              <a:rPr lang="en-US" sz="2200" b="1" dirty="0">
                <a:latin typeface="Baskerville" panose="02020502070401020303" pitchFamily="18" charset="0"/>
                <a:ea typeface="Baskerville" panose="02020502070401020303" pitchFamily="18" charset="0"/>
              </a:rPr>
              <a:t>• Cactus Water – </a:t>
            </a:r>
            <a:r>
              <a:rPr lang="en-US" sz="2200" dirty="0">
                <a:latin typeface="Baskerville" panose="02020502070401020303" pitchFamily="18" charset="0"/>
                <a:ea typeface="Baskerville" panose="02020502070401020303" pitchFamily="18" charset="0"/>
              </a:rPr>
              <a:t>High in antioxidants, vitamins and electrolytes to keep skin hydrated. </a:t>
            </a:r>
          </a:p>
          <a:p>
            <a:r>
              <a:rPr lang="en-US" sz="2200" b="1" dirty="0">
                <a:latin typeface="Baskerville" panose="02020502070401020303" pitchFamily="18" charset="0"/>
                <a:ea typeface="Baskerville" panose="02020502070401020303" pitchFamily="18" charset="0"/>
              </a:rPr>
              <a:t>• Non Alkaline Paraben &amp; Sulfate Free Sensitive Skin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Creamy Coconut</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77D5C970-170D-6742-ABC1-319144266F1C}"/>
              </a:ext>
            </a:extLst>
          </p:cNvPr>
          <p:cNvSpPr txBox="1"/>
          <p:nvPr/>
        </p:nvSpPr>
        <p:spPr>
          <a:xfrm>
            <a:off x="4189228" y="273355"/>
            <a:ext cx="7608473"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Coconut </a:t>
            </a: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Krèm</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Body Wash</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Coconut Infused Mega Moisturizing Body Wash</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Infused with Silk Proteins &amp; Cactus Water for Ultra Rich Hydration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8848024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8AC354F4-57F1-6641-A31E-C6C928B439DF}"/>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80C1929C-F1F4-D440-A457-3E5A079319A2}"/>
              </a:ext>
            </a:extLst>
          </p:cNvPr>
          <p:cNvSpPr txBox="1"/>
          <p:nvPr/>
        </p:nvSpPr>
        <p:spPr>
          <a:xfrm>
            <a:off x="5076922" y="1941094"/>
            <a:ext cx="6644218" cy="4594057"/>
          </a:xfrm>
          <a:prstGeom prst="rect">
            <a:avLst/>
          </a:prstGeom>
          <a:noFill/>
          <a:ln cap="flat">
            <a:noFill/>
          </a:ln>
        </p:spPr>
        <p:txBody>
          <a:bodyPr vert="horz" wrap="square" lIns="91440" tIns="45720" rIns="91440" bIns="45720" anchor="t" anchorCtr="0" compatLnSpc="1">
            <a:normAutofit fontScale="85000" lnSpcReduction="20000"/>
          </a:bodyPr>
          <a:lstStyle/>
          <a:p>
            <a:r>
              <a:rPr lang="en-US" sz="2400" b="1" dirty="0">
                <a:latin typeface="Baskerville" panose="02020502070401020303" pitchFamily="18" charset="0"/>
                <a:ea typeface="Baskerville" panose="02020502070401020303" pitchFamily="18" charset="0"/>
              </a:rPr>
              <a:t>• Skin Softening Formula </a:t>
            </a:r>
            <a:r>
              <a:rPr lang="en-US" sz="2400" dirty="0">
                <a:latin typeface="Baskerville" panose="02020502070401020303" pitchFamily="18" charset="0"/>
                <a:ea typeface="Baskerville" panose="02020502070401020303" pitchFamily="18" charset="0"/>
              </a:rPr>
              <a:t>– Cleanse the skin while also deeply hydrating and nourishing. </a:t>
            </a:r>
          </a:p>
          <a:p>
            <a:r>
              <a:rPr lang="en-US" sz="2400" b="1" dirty="0">
                <a:latin typeface="Baskerville" panose="02020502070401020303" pitchFamily="18" charset="0"/>
                <a:ea typeface="Baskerville" panose="02020502070401020303" pitchFamily="18" charset="0"/>
              </a:rPr>
              <a:t>• Vegan Collagen </a:t>
            </a:r>
            <a:r>
              <a:rPr lang="en-US" sz="2400" dirty="0">
                <a:latin typeface="Baskerville" panose="02020502070401020303" pitchFamily="18" charset="0"/>
                <a:ea typeface="Baskerville" panose="02020502070401020303" pitchFamily="18" charset="0"/>
              </a:rPr>
              <a:t>– Helps to create a filter-like effect that works to smooth out fine lines and wrinkles, while helping to bind moisture to the skin, leaving you with a youthful,</a:t>
            </a:r>
            <a:br>
              <a:rPr lang="en-US" sz="2400" dirty="0">
                <a:latin typeface="Baskerville" panose="02020502070401020303" pitchFamily="18" charset="0"/>
                <a:ea typeface="Baskerville" panose="02020502070401020303" pitchFamily="18" charset="0"/>
              </a:rPr>
            </a:br>
            <a:r>
              <a:rPr lang="en-US" sz="2400" dirty="0">
                <a:latin typeface="Baskerville" panose="02020502070401020303" pitchFamily="18" charset="0"/>
                <a:ea typeface="Baskerville" panose="02020502070401020303" pitchFamily="18" charset="0"/>
              </a:rPr>
              <a:t>skin perfected appearance. </a:t>
            </a:r>
          </a:p>
          <a:p>
            <a:r>
              <a:rPr lang="en-US" sz="2400" b="1" dirty="0">
                <a:latin typeface="Baskerville" panose="02020502070401020303" pitchFamily="18" charset="0"/>
                <a:ea typeface="Baskerville" panose="02020502070401020303" pitchFamily="18" charset="0"/>
              </a:rPr>
              <a:t>• Cactus Water </a:t>
            </a:r>
            <a:r>
              <a:rPr lang="en-US" sz="2400" dirty="0">
                <a:latin typeface="Baskerville" panose="02020502070401020303" pitchFamily="18" charset="0"/>
                <a:ea typeface="Baskerville" panose="02020502070401020303" pitchFamily="18" charset="0"/>
              </a:rPr>
              <a:t>– Contains a high concentration of electrolytes to hydrate the skin as well as provide essential antioxidants and vitamins. </a:t>
            </a:r>
          </a:p>
          <a:p>
            <a:r>
              <a:rPr lang="en-US" sz="2400" b="1" dirty="0">
                <a:latin typeface="Baskerville" panose="02020502070401020303" pitchFamily="18" charset="0"/>
                <a:ea typeface="Baskerville" panose="02020502070401020303" pitchFamily="18" charset="0"/>
              </a:rPr>
              <a:t>• Royal Raspberry Extracts </a:t>
            </a:r>
            <a:r>
              <a:rPr lang="en-US" sz="2400" dirty="0">
                <a:latin typeface="Baskerville" panose="02020502070401020303" pitchFamily="18" charset="0"/>
                <a:ea typeface="Baskerville" panose="02020502070401020303" pitchFamily="18" charset="0"/>
              </a:rPr>
              <a:t>– High in Vitamin C, raspberry extract can help to reduce the signs of aging as well as target dark spots and wrinkle formations in the skin. </a:t>
            </a:r>
          </a:p>
          <a:p>
            <a:r>
              <a:rPr lang="en-US" sz="2400" b="1" dirty="0">
                <a:latin typeface="Baskerville" panose="02020502070401020303" pitchFamily="18" charset="0"/>
                <a:ea typeface="Baskerville" panose="02020502070401020303" pitchFamily="18" charset="0"/>
              </a:rPr>
              <a:t>• Non Alkaline Paraben &amp; Sulfate Free Sensitive Skin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Enchanted Emerald</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73AAE4DD-6203-6747-A77C-838FBF2F47BE}"/>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Enchanted Emerald Body Wash</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Brilliance Boosting Nutrient Infused Body Wash</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With Captivating Collagen, Exuberant Electrolytes &amp; Royal Raspberry Antioxidant Blend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4100678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27547C-1732-7744-B4A4-8F4E68F6A246}"/>
              </a:ext>
            </a:extLst>
          </p:cNvPr>
          <p:cNvPicPr>
            <a:picLocks noChangeAspect="1"/>
          </p:cNvPicPr>
          <p:nvPr/>
        </p:nvPicPr>
        <p:blipFill>
          <a:blip r:embed="rId2"/>
          <a:stretch>
            <a:fillRect/>
          </a:stretch>
        </p:blipFill>
        <p:spPr>
          <a:xfrm>
            <a:off x="4930" y="0"/>
            <a:ext cx="12182140" cy="6858000"/>
          </a:xfrm>
          <a:prstGeom prst="rect">
            <a:avLst/>
          </a:prstGeom>
        </p:spPr>
      </p:pic>
      <p:sp>
        <p:nvSpPr>
          <p:cNvPr id="4" name="Title 1">
            <a:extLst>
              <a:ext uri="{FF2B5EF4-FFF2-40B4-BE49-F238E27FC236}">
                <a16:creationId xmlns:a16="http://schemas.microsoft.com/office/drawing/2014/main" id="{D87C929F-4028-7B42-A481-03873148D93D}"/>
              </a:ext>
            </a:extLst>
          </p:cNvPr>
          <p:cNvSpPr txBox="1"/>
          <p:nvPr/>
        </p:nvSpPr>
        <p:spPr>
          <a:xfrm>
            <a:off x="4662188" y="269879"/>
            <a:ext cx="7375440" cy="1325559"/>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dirty="0">
                <a:solidFill>
                  <a:srgbClr val="000000"/>
                </a:solidFill>
                <a:latin typeface="BODONI 72 OLDSTYLE BOOK" pitchFamily="2" charset="0"/>
                <a:ea typeface="SimSun" pitchFamily="2"/>
                <a:cs typeface="Lucida Sans" pitchFamily="2"/>
              </a:rPr>
              <a:t>Enchanted Emerald</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a:t>
            </a:r>
            <a:br>
              <a:rPr lang="en-US" sz="36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Brilliance Boosting 4K Body Hydrator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pitchFamily="34"/>
              </a:rPr>
              <a:t>With Captivating Collagen, Exuberant Electrolytes &amp; Royal Raspberry Blend</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pitchFamily="34"/>
              </a:rPr>
              <a:t>For Fascinatingly Flawless No Filter Needed Results</a:t>
            </a:r>
            <a:endPar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5" name="Content Placeholder 2">
            <a:extLst>
              <a:ext uri="{FF2B5EF4-FFF2-40B4-BE49-F238E27FC236}">
                <a16:creationId xmlns:a16="http://schemas.microsoft.com/office/drawing/2014/main" id="{8721BB33-D942-1C4F-BC0E-040630E9CB0D}"/>
              </a:ext>
            </a:extLst>
          </p:cNvPr>
          <p:cNvSpPr txBox="1"/>
          <p:nvPr/>
        </p:nvSpPr>
        <p:spPr>
          <a:xfrm>
            <a:off x="4851400" y="1544637"/>
            <a:ext cx="7047669" cy="4904289"/>
          </a:xfrm>
          <a:prstGeom prst="rect">
            <a:avLst/>
          </a:prstGeom>
          <a:noFill/>
          <a:ln cap="flat">
            <a:noFill/>
          </a:ln>
        </p:spPr>
        <p:txBody>
          <a:bodyPr vert="horz" wrap="square" lIns="91440" tIns="45720" rIns="91440" bIns="45720" anchor="t" anchorCtr="0" compatLnSpc="1">
            <a:normAutofit fontScale="92500" lnSpcReduction="10000"/>
          </a:bodyPr>
          <a:lstStyle/>
          <a:p>
            <a:pPr>
              <a:lnSpc>
                <a:spcPct val="110000"/>
              </a:lnSpc>
              <a:spcAft>
                <a:spcPts val="215"/>
              </a:spcAft>
              <a:buSzPct val="45000"/>
              <a:buFont typeface="StarSymbol"/>
              <a:buChar char="●"/>
              <a:defRPr sz="1800" b="0" i="0" u="none" strike="noStrike" kern="0" cap="none" spc="0" baseline="0">
                <a:solidFill>
                  <a:srgbClr val="000000"/>
                </a:solidFill>
                <a:uFillTx/>
              </a:defRPr>
            </a:pPr>
            <a:r>
              <a:rPr lang="en-US" sz="1600" b="1" dirty="0">
                <a:solidFill>
                  <a:srgbClr val="000000"/>
                </a:solidFill>
                <a:latin typeface="Baskerville" panose="02020502070401020303" pitchFamily="18" charset="0"/>
                <a:ea typeface="Baskerville" panose="02020502070401020303" pitchFamily="18" charset="0"/>
                <a:cs typeface="Lucida Sans" pitchFamily="2"/>
              </a:rPr>
              <a:t>Revolutionary 4K Blend </a:t>
            </a:r>
            <a:r>
              <a:rPr lang="en-US" sz="1600" dirty="0">
                <a:solidFill>
                  <a:srgbClr val="000000"/>
                </a:solidFill>
                <a:latin typeface="Baskerville" panose="02020502070401020303" pitchFamily="18" charset="0"/>
                <a:ea typeface="Baskerville" panose="02020502070401020303" pitchFamily="18" charset="0"/>
                <a:cs typeface="Lucida Sans" pitchFamily="2"/>
              </a:rPr>
              <a:t>– Allows for deeper hydration and longer lasting tanning results as well as better penetration of the high end skincare ingredients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Sugarcane </a:t>
            </a:r>
            <a:r>
              <a:rPr lang="en-US" sz="1600" b="1"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Squalane</a:t>
            </a: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provide weightless hydration, balance excess oil, soothe and promote a plump, firm appearance to the facial skin, non-comedogenic and good for all skin types</a:t>
            </a:r>
          </a:p>
          <a:p>
            <a:pPr lvl="0">
              <a:lnSpc>
                <a:spcPct val="110000"/>
              </a:lnSpc>
              <a:spcAft>
                <a:spcPts val="215"/>
              </a:spcAft>
              <a:buSzPct val="45000"/>
              <a:buFont typeface="StarSymbol"/>
              <a:buChar char="●"/>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Vegan Collagen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strengthen and condition the skin to visibly improve texture and suppleness while also helping to restore skin’s natural bounce and resilience, diminishing the look of fine lines and wrinkles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White Birch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Anti-aging and skin firming benefits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Cocoa &amp; Shea Butter </a:t>
            </a:r>
            <a:r>
              <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Provides deep, long lasting hydration</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Royal Raspberry Extracts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High </a:t>
            </a:r>
            <a:r>
              <a:rPr lang="en-US" sz="1600" dirty="0">
                <a:solidFill>
                  <a:srgbClr val="000000"/>
                </a:solidFill>
                <a:latin typeface="Baskerville" panose="02020502070401020303" pitchFamily="18" charset="0"/>
                <a:ea typeface="Baskerville" panose="02020502070401020303" pitchFamily="18" charset="0"/>
                <a:cs typeface="Lucida Sans" pitchFamily="2"/>
              </a:rPr>
              <a:t>in Vitamin C, raspberry extract can help to reduce the signs of aging as well as target dark spots and wrinkle formations in the skin</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1"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Prestigious Probiotics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Helps to restore and renew the skin’s moisture balance and barrier</a:t>
            </a:r>
          </a:p>
          <a:p>
            <a:pPr lvl="0">
              <a:lnSpc>
                <a:spcPct val="70000"/>
              </a:lnSpc>
              <a:spcAft>
                <a:spcPts val="215"/>
              </a:spcAft>
              <a:buSzPct val="45000"/>
              <a:buFont typeface="StarSymbol"/>
              <a:buChar char="●"/>
              <a:defRPr sz="1800" b="0" i="0" u="none" strike="noStrike" kern="0" cap="none" spc="0" baseline="0">
                <a:solidFill>
                  <a:srgbClr val="000000"/>
                </a:solidFill>
                <a:uFillTx/>
              </a:defRPr>
            </a:pPr>
            <a:r>
              <a:rPr lang="en-US" sz="1600" b="1" dirty="0">
                <a:solidFill>
                  <a:srgbClr val="000000"/>
                </a:solidFill>
                <a:latin typeface="Baskerville" panose="02020502070401020303" pitchFamily="18" charset="0"/>
                <a:ea typeface="Baskerville" panose="02020502070401020303" pitchFamily="18" charset="0"/>
                <a:cs typeface="Lucida Sans" pitchFamily="2"/>
              </a:rPr>
              <a:t>Cactus Water – </a:t>
            </a:r>
            <a:r>
              <a:rPr lang="en-US" sz="1600" dirty="0">
                <a:solidFill>
                  <a:srgbClr val="000000"/>
                </a:solidFill>
                <a:latin typeface="Baskerville" panose="02020502070401020303" pitchFamily="18" charset="0"/>
                <a:ea typeface="Baskerville" panose="02020502070401020303" pitchFamily="18" charset="0"/>
                <a:cs typeface="Lucida Sans" pitchFamily="2"/>
              </a:rPr>
              <a:t>High in antioxidants, vitamins and electrolytes to keep skin hydrated while protecting against sun damage, aging and collagen loss</a:t>
            </a:r>
          </a:p>
          <a:p>
            <a:pPr marL="0" marR="0" lvl="0" indent="0" algn="l" defTabSz="914400" rtl="0" fontAlgn="auto" hangingPunct="1">
              <a:lnSpc>
                <a:spcPct val="110000"/>
              </a:lnSpc>
              <a:spcBef>
                <a:spcPts val="0"/>
              </a:spcBef>
              <a:spcAft>
                <a:spcPts val="215"/>
              </a:spcAft>
              <a:buSzPct val="45000"/>
              <a:buFont typeface="StarSymbol"/>
              <a:buChar char="●"/>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Paraben, Gluten &amp; Sulfate Free Sensitiv</a:t>
            </a:r>
            <a:r>
              <a:rPr lang="en-US" sz="1600" dirty="0">
                <a:solidFill>
                  <a:srgbClr val="000000"/>
                </a:solidFill>
                <a:latin typeface="Baskerville" panose="02020502070401020303" pitchFamily="18" charset="0"/>
                <a:ea typeface="Baskerville" panose="02020502070401020303" pitchFamily="18" charset="0"/>
                <a:cs typeface="Lucida Sans" pitchFamily="2"/>
              </a:rPr>
              <a:t>e Skin Formula</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r>
              <a:rPr lang="en-US" sz="1600" dirty="0">
                <a:solidFill>
                  <a:srgbClr val="000000"/>
                </a:solidFill>
                <a:latin typeface="Baskerville" panose="02020502070401020303" pitchFamily="18" charset="0"/>
                <a:ea typeface="Baskerville" panose="02020502070401020303" pitchFamily="18" charset="0"/>
                <a:cs typeface="Lucida Sans" pitchFamily="2"/>
              </a:rPr>
              <a:t>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Enchanted Emerald</a:t>
            </a:r>
          </a:p>
          <a:p>
            <a:pPr marL="0" marR="0" lvl="0" indent="0" algn="l" defTabSz="914400" rtl="0" fontAlgn="auto" hangingPunct="1">
              <a:lnSpc>
                <a:spcPct val="110000"/>
              </a:lnSpc>
              <a:spcBef>
                <a:spcPts val="0"/>
              </a:spcBef>
              <a:spcAft>
                <a:spcPts val="215"/>
              </a:spcAft>
              <a:buNone/>
              <a:tabLst/>
              <a:defRPr sz="1800" b="0" i="0" u="none" strike="noStrike" kern="0" cap="none" spc="0" baseline="0">
                <a:solidFill>
                  <a:srgbClr val="000000"/>
                </a:solidFill>
                <a:uFillTx/>
              </a:defRPr>
            </a:pPr>
            <a:endParaRPr lang="en-US" sz="1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93236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CB311A58-425D-6D43-BB2B-3CEC72974D2F}"/>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9C4615C7-AF6B-5244-9FC7-BF404D3D3D02}"/>
              </a:ext>
            </a:extLst>
          </p:cNvPr>
          <p:cNvSpPr>
            <a:spLocks noGrp="1"/>
          </p:cNvSpPr>
          <p:nvPr>
            <p:ph type="title"/>
          </p:nvPr>
        </p:nvSpPr>
        <p:spPr/>
        <p:txBody>
          <a:bodyPr>
            <a:normAutofit/>
          </a:bodyPr>
          <a:lstStyle/>
          <a:p>
            <a:pPr algn="ctr"/>
            <a:r>
              <a:rPr lang="en-US" sz="6600" dirty="0">
                <a:latin typeface="Bodoni 72 Oldstyle Book" pitchFamily="2" charset="0"/>
              </a:rPr>
              <a:t>Categories</a:t>
            </a:r>
          </a:p>
        </p:txBody>
      </p:sp>
      <p:sp>
        <p:nvSpPr>
          <p:cNvPr id="4" name="Round Diagonal Corner Rectangle 3">
            <a:extLst>
              <a:ext uri="{FF2B5EF4-FFF2-40B4-BE49-F238E27FC236}">
                <a16:creationId xmlns:a16="http://schemas.microsoft.com/office/drawing/2014/main" id="{85E4AB09-0555-E54E-A777-5720E9076E9F}"/>
              </a:ext>
            </a:extLst>
          </p:cNvPr>
          <p:cNvSpPr/>
          <p:nvPr/>
        </p:nvSpPr>
        <p:spPr>
          <a:xfrm>
            <a:off x="1347848" y="2090056"/>
            <a:ext cx="2513611" cy="2388425"/>
          </a:xfrm>
          <a:prstGeom prst="round2Diag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t="100000" r="100000"/>
            </a:path>
            <a:tileRect l="-100000" b="-100000"/>
          </a:gra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40FF"/>
                </a:solidFill>
                <a:latin typeface="Bodoni 72 Oldstyle Book" pitchFamily="2" charset="0"/>
              </a:rPr>
              <a:t>Accelerators</a:t>
            </a:r>
          </a:p>
        </p:txBody>
      </p:sp>
      <p:sp>
        <p:nvSpPr>
          <p:cNvPr id="5" name="Round Diagonal Corner Rectangle 4">
            <a:extLst>
              <a:ext uri="{FF2B5EF4-FFF2-40B4-BE49-F238E27FC236}">
                <a16:creationId xmlns:a16="http://schemas.microsoft.com/office/drawing/2014/main" id="{50B9B6EF-D897-F545-8164-67AF2C9A5670}"/>
              </a:ext>
            </a:extLst>
          </p:cNvPr>
          <p:cNvSpPr/>
          <p:nvPr/>
        </p:nvSpPr>
        <p:spPr>
          <a:xfrm>
            <a:off x="4839194" y="2090056"/>
            <a:ext cx="2513611" cy="2388425"/>
          </a:xfrm>
          <a:prstGeom prst="round2Diag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t="100000" r="100000"/>
            </a:path>
            <a:tileRect l="-100000" b="-100000"/>
          </a:gra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40FF"/>
                </a:solidFill>
                <a:latin typeface="Bodoni 72 Oldstyle Book" pitchFamily="2" charset="0"/>
              </a:rPr>
              <a:t>Bronzers</a:t>
            </a:r>
          </a:p>
        </p:txBody>
      </p:sp>
      <p:sp>
        <p:nvSpPr>
          <p:cNvPr id="6" name="Round Diagonal Corner Rectangle 5">
            <a:extLst>
              <a:ext uri="{FF2B5EF4-FFF2-40B4-BE49-F238E27FC236}">
                <a16:creationId xmlns:a16="http://schemas.microsoft.com/office/drawing/2014/main" id="{A5F94ADE-0169-C84B-BBFB-894CD202B45E}"/>
              </a:ext>
            </a:extLst>
          </p:cNvPr>
          <p:cNvSpPr/>
          <p:nvPr/>
        </p:nvSpPr>
        <p:spPr>
          <a:xfrm>
            <a:off x="8330540" y="2090056"/>
            <a:ext cx="2513611" cy="2388425"/>
          </a:xfrm>
          <a:prstGeom prst="round2Diag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t="100000" r="100000"/>
            </a:path>
            <a:tileRect l="-100000" b="-100000"/>
          </a:gradFill>
          <a:ln>
            <a:solidFill>
              <a:schemeClr val="bg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40FF"/>
                </a:solidFill>
                <a:latin typeface="Bodoni 72 Oldstyle Book" pitchFamily="2" charset="0"/>
              </a:rPr>
              <a:t>Tingle</a:t>
            </a:r>
          </a:p>
        </p:txBody>
      </p:sp>
    </p:spTree>
    <p:extLst>
      <p:ext uri="{BB962C8B-B14F-4D97-AF65-F5344CB8AC3E}">
        <p14:creationId xmlns:p14="http://schemas.microsoft.com/office/powerpoint/2010/main" val="25236635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toiletry, lotion&#10;&#10;Description automatically generated">
            <a:extLst>
              <a:ext uri="{FF2B5EF4-FFF2-40B4-BE49-F238E27FC236}">
                <a16:creationId xmlns:a16="http://schemas.microsoft.com/office/drawing/2014/main" id="{AB00BA8C-C1A2-5140-ADB1-B2C4F078CA4A}"/>
              </a:ext>
            </a:extLst>
          </p:cNvPr>
          <p:cNvPicPr>
            <a:picLocks noChangeAspect="1"/>
          </p:cNvPicPr>
          <p:nvPr/>
        </p:nvPicPr>
        <p:blipFill>
          <a:blip r:embed="rId2"/>
          <a:stretch>
            <a:fillRect/>
          </a:stretch>
        </p:blipFill>
        <p:spPr>
          <a:xfrm>
            <a:off x="4930" y="0"/>
            <a:ext cx="12182140" cy="6858000"/>
          </a:xfrm>
          <a:prstGeom prst="rect">
            <a:avLst/>
          </a:prstGeom>
        </p:spPr>
      </p:pic>
      <p:sp>
        <p:nvSpPr>
          <p:cNvPr id="8" name="Title 1">
            <a:extLst>
              <a:ext uri="{FF2B5EF4-FFF2-40B4-BE49-F238E27FC236}">
                <a16:creationId xmlns:a16="http://schemas.microsoft.com/office/drawing/2014/main" id="{66BC9DEE-34C3-F843-88A1-909C01E9D123}"/>
              </a:ext>
            </a:extLst>
          </p:cNvPr>
          <p:cNvSpPr txBox="1"/>
          <p:nvPr/>
        </p:nvSpPr>
        <p:spPr>
          <a:xfrm>
            <a:off x="4913523" y="269879"/>
            <a:ext cx="6807504" cy="1623089"/>
          </a:xfrm>
          <a:prstGeom prst="rect">
            <a:avLst/>
          </a:prstGeom>
          <a:noFill/>
          <a:ln cap="flat">
            <a:noFill/>
          </a:ln>
        </p:spPr>
        <p:txBody>
          <a:bodyPr vert="horz" wrap="square" lIns="91440" tIns="45720" rIns="91440" bIns="45720" anchor="t" anchorCtr="0" compatLnSpc="1">
            <a:normAutofit fontScale="85000" lnSpcReduction="10000"/>
          </a:bodyPr>
          <a:lstStyle/>
          <a:p>
            <a:pPr>
              <a:lnSpc>
                <a:spcPct val="110000"/>
              </a:lnSpc>
            </a:pPr>
            <a:r>
              <a:rPr lang="en-US" sz="4700" b="1" dirty="0">
                <a:solidFill>
                  <a:srgbClr val="000000"/>
                </a:solidFill>
                <a:latin typeface="BODONI 72 OLDSTYLE BOOK" pitchFamily="2" charset="0"/>
                <a:ea typeface="SimSun" pitchFamily="2"/>
                <a:cs typeface="Lucida Sans" pitchFamily="2"/>
              </a:rPr>
              <a:t>Butter Rum Bliss</a:t>
            </a:r>
            <a:r>
              <a:rPr lang="en-US" sz="4700" b="1" i="0" u="none" strike="noStrike" kern="1200" cap="none" spc="0" baseline="0" dirty="0">
                <a:solidFill>
                  <a:srgbClr val="000000"/>
                </a:solidFill>
                <a:uFillTx/>
                <a:latin typeface="BODONI 72 OLDSTYLE BOOK" pitchFamily="2" charset="0"/>
                <a:ea typeface="SimSun" pitchFamily="2"/>
                <a:cs typeface="Lucida Sans" pitchFamily="2"/>
              </a:rPr>
              <a:t>™</a:t>
            </a:r>
            <a:br>
              <a:rPr lang="en-US" sz="3600" i="0" u="none" strike="noStrike" kern="1200" cap="none" spc="0" baseline="0" dirty="0">
                <a:solidFill>
                  <a:srgbClr val="000000"/>
                </a:solidFill>
                <a:uFillTx/>
                <a:latin typeface="Bodoni 72 Oldstyle Book" pitchFamily="2" charset="0"/>
                <a:ea typeface="SimSun" pitchFamily="2"/>
                <a:cs typeface="Lucida Sans" pitchFamily="2"/>
              </a:rPr>
            </a:br>
            <a:r>
              <a:rPr lang="en-US" sz="1900" dirty="0">
                <a:latin typeface="Baskerville" panose="02020502070401020303" pitchFamily="18" charset="0"/>
                <a:ea typeface="Baskerville" panose="02020502070401020303" pitchFamily="18" charset="0"/>
              </a:rPr>
              <a:t>Miraculously Melting Rich Herbal Body </a:t>
            </a:r>
            <a:r>
              <a:rPr lang="en-US" sz="1900" dirty="0" err="1">
                <a:latin typeface="Baskerville" panose="02020502070401020303" pitchFamily="18" charset="0"/>
                <a:ea typeface="Baskerville" panose="02020502070401020303" pitchFamily="18" charset="0"/>
              </a:rPr>
              <a:t>Crème</a:t>
            </a:r>
            <a:br>
              <a:rPr lang="en-US" sz="1900" dirty="0">
                <a:latin typeface="Baskerville" panose="02020502070401020303" pitchFamily="18" charset="0"/>
                <a:ea typeface="Baskerville" panose="02020502070401020303" pitchFamily="18" charset="0"/>
              </a:rPr>
            </a:br>
            <a:r>
              <a:rPr lang="en-US" sz="1900" dirty="0">
                <a:latin typeface="Baskerville" panose="02020502070401020303" pitchFamily="18" charset="0"/>
                <a:ea typeface="Baskerville" panose="02020502070401020303" pitchFamily="18" charset="0"/>
              </a:rPr>
              <a:t>With an Intoxicating Indulgence of Softening, Calming and Hydrating Additives </a:t>
            </a:r>
          </a:p>
          <a:p>
            <a:pPr>
              <a:lnSpc>
                <a:spcPct val="110000"/>
              </a:lnSpc>
            </a:pPr>
            <a:r>
              <a:rPr lang="en-US" sz="1900" dirty="0">
                <a:latin typeface="Baskerville" panose="02020502070401020303" pitchFamily="18" charset="0"/>
                <a:ea typeface="Baskerville" panose="02020502070401020303" pitchFamily="18" charset="0"/>
              </a:rPr>
              <a:t>+ 300MG CBD Formula </a:t>
            </a:r>
            <a:endParaRPr lang="en-US" sz="1900" dirty="0">
              <a:effectLst/>
              <a:latin typeface="Baskerville" panose="02020502070401020303" pitchFamily="18" charset="0"/>
              <a:ea typeface="Baskerville" panose="02020502070401020303" pitchFamily="18" charset="0"/>
            </a:endParaRPr>
          </a:p>
        </p:txBody>
      </p:sp>
      <p:sp>
        <p:nvSpPr>
          <p:cNvPr id="9" name="Content Placeholder 2">
            <a:extLst>
              <a:ext uri="{FF2B5EF4-FFF2-40B4-BE49-F238E27FC236}">
                <a16:creationId xmlns:a16="http://schemas.microsoft.com/office/drawing/2014/main" id="{8FB7D47E-601B-B74B-9857-39E0A0B6960F}"/>
              </a:ext>
            </a:extLst>
          </p:cNvPr>
          <p:cNvSpPr txBox="1"/>
          <p:nvPr/>
        </p:nvSpPr>
        <p:spPr>
          <a:xfrm>
            <a:off x="4902353" y="1674564"/>
            <a:ext cx="6807504" cy="4759836"/>
          </a:xfrm>
          <a:prstGeom prst="rect">
            <a:avLst/>
          </a:prstGeom>
          <a:noFill/>
          <a:ln cap="flat">
            <a:noFill/>
          </a:ln>
        </p:spPr>
        <p:txBody>
          <a:bodyPr vert="horz" wrap="square" lIns="91440" tIns="45720" rIns="91440" bIns="45720" anchor="t" anchorCtr="0" compatLnSpc="1">
            <a:normAutofit fontScale="92500" lnSpcReduction="20000"/>
          </a:bodyPr>
          <a:lstStyle/>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Rich Hydrating Daily Body Moisturizer </a:t>
            </a:r>
            <a:r>
              <a:rPr lang="en-US" sz="1600" dirty="0">
                <a:latin typeface="Baskerville" panose="02020502070401020303" pitchFamily="18" charset="0"/>
                <a:ea typeface="Baskerville" panose="02020502070401020303" pitchFamily="18" charset="0"/>
              </a:rPr>
              <a:t>– Deeply nourishes and softens the skin for </a:t>
            </a:r>
            <a:r>
              <a:rPr lang="en-US" sz="1600" dirty="0" err="1">
                <a:latin typeface="Baskerville" panose="02020502070401020303" pitchFamily="18" charset="0"/>
                <a:ea typeface="Baskerville" panose="02020502070401020303" pitchFamily="18" charset="0"/>
              </a:rPr>
              <a:t>touchably</a:t>
            </a:r>
            <a:r>
              <a:rPr lang="en-US" sz="1600" dirty="0">
                <a:latin typeface="Baskerville" panose="02020502070401020303" pitchFamily="18" charset="0"/>
                <a:ea typeface="Baskerville" panose="02020502070401020303" pitchFamily="18" charset="0"/>
              </a:rPr>
              <a:t> smooth results.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300MG CBD Isolate </a:t>
            </a:r>
            <a:r>
              <a:rPr lang="en-US" sz="1600" dirty="0">
                <a:latin typeface="Baskerville" panose="02020502070401020303" pitchFamily="18" charset="0"/>
                <a:ea typeface="Baskerville" panose="02020502070401020303" pitchFamily="18" charset="0"/>
              </a:rPr>
              <a:t>– Contains Natural Cannabidiol.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Powerful Probiotic Blend </a:t>
            </a:r>
            <a:r>
              <a:rPr lang="en-US" sz="1600" dirty="0">
                <a:latin typeface="Baskerville" panose="02020502070401020303" pitchFamily="18" charset="0"/>
                <a:ea typeface="Baskerville" panose="02020502070401020303" pitchFamily="18" charset="0"/>
              </a:rPr>
              <a:t>- A lab-created, non-living probiotic blend that when applied to skin, provides a potent soothing effect and also strengthens skin’s ability to defend itself against environmental stressors.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Turmeric Root Extract </a:t>
            </a:r>
            <a:r>
              <a:rPr lang="en-US" sz="1600"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and create a more blemish free, even appearance.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Marshmallow Extract </a:t>
            </a:r>
            <a:r>
              <a:rPr lang="en-US" sz="1600" dirty="0">
                <a:latin typeface="Baskerville" panose="02020502070401020303" pitchFamily="18" charset="0"/>
                <a:ea typeface="Baskerville" panose="02020502070401020303" pitchFamily="18" charset="0"/>
              </a:rPr>
              <a:t>– Antioxidant rich, free radical fighting and complexion boosting natural extract.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Vitamin C </a:t>
            </a:r>
            <a:r>
              <a:rPr lang="en-US" sz="1600" dirty="0">
                <a:latin typeface="Baskerville" panose="02020502070401020303" pitchFamily="18" charset="0"/>
                <a:ea typeface="Baskerville" panose="02020502070401020303" pitchFamily="18" charset="0"/>
              </a:rPr>
              <a:t>- Repair skin, fight free radical damage &amp; boost collagen production.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Honey Extract </a:t>
            </a:r>
            <a:r>
              <a:rPr lang="en-US" sz="1600" dirty="0">
                <a:latin typeface="Baskerville" panose="02020502070401020303" pitchFamily="18" charset="0"/>
                <a:ea typeface="Baskerville" panose="02020502070401020303" pitchFamily="18" charset="0"/>
              </a:rPr>
              <a:t>– Naturally antibacterial packed with high levels of skin soothing antioxidants that fight breakouts and reduce the signs of aging.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Tamanu Oil </a:t>
            </a:r>
            <a:r>
              <a:rPr lang="en-US" sz="1600" dirty="0">
                <a:latin typeface="Baskerville" panose="02020502070401020303" pitchFamily="18" charset="0"/>
                <a:ea typeface="Baskerville" panose="02020502070401020303" pitchFamily="18" charset="0"/>
              </a:rPr>
              <a:t>– Helps to repair dry, damaged and scaly skin. </a:t>
            </a:r>
          </a:p>
          <a:p>
            <a:pPr marL="285750" indent="-285750">
              <a:lnSpc>
                <a:spcPct val="110000"/>
              </a:lnSpc>
              <a:spcBef>
                <a:spcPts val="600"/>
              </a:spcBef>
              <a:buFont typeface="Arial" panose="020B0604020202020204" pitchFamily="34" charset="0"/>
              <a:buChar char="•"/>
            </a:pPr>
            <a:r>
              <a:rPr lang="en-US" sz="1600" dirty="0">
                <a:latin typeface="Baskerville" panose="02020502070401020303" pitchFamily="18" charset="0"/>
                <a:ea typeface="Baskerville" panose="02020502070401020303" pitchFamily="18" charset="0"/>
              </a:rPr>
              <a:t>Sensitive Skin Formula </a:t>
            </a:r>
          </a:p>
          <a:p>
            <a:pPr marL="0" marR="0" lvl="0" indent="0" algn="l" defTabSz="914400" rtl="0" fontAlgn="auto" hangingPunct="1">
              <a:lnSpc>
                <a:spcPct val="120000"/>
              </a:lnSpc>
              <a:spcAft>
                <a:spcPts val="215"/>
              </a:spcAft>
              <a:buNone/>
              <a:tabLst/>
              <a:defRPr sz="1800" b="0" i="0" u="none" strike="noStrike" kern="0" cap="none" spc="0" baseline="0">
                <a:solidFill>
                  <a:srgbClr val="000000"/>
                </a:solidFill>
                <a:uFillTx/>
              </a:defRPr>
            </a:pPr>
            <a:r>
              <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lnSpc>
                <a:spcPct val="120000"/>
              </a:lnSpc>
              <a:spcAft>
                <a:spcPts val="215"/>
              </a:spcAft>
              <a:buNone/>
              <a:tabLst/>
              <a:defRPr sz="1800" b="0" i="0" u="none" strike="noStrike" kern="0" cap="none" spc="0" baseline="0">
                <a:solidFill>
                  <a:srgbClr val="000000"/>
                </a:solidFill>
                <a:uFillTx/>
              </a:defRPr>
            </a:pPr>
            <a:r>
              <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Butter Rum Bliss</a:t>
            </a:r>
          </a:p>
          <a:p>
            <a:pPr marL="0" marR="0" lvl="0" indent="0" algn="l" defTabSz="914400" rtl="0" fontAlgn="auto" hangingPunct="1">
              <a:lnSpc>
                <a:spcPct val="110000"/>
              </a:lnSpc>
              <a:spcBef>
                <a:spcPts val="600"/>
              </a:spcBef>
              <a:spcAft>
                <a:spcPts val="1415"/>
              </a:spcAft>
              <a:buNone/>
              <a:tabLst/>
              <a:defRPr sz="1800" b="0" i="0" u="none" strike="noStrike" kern="0" cap="none" spc="0" baseline="0">
                <a:solidFill>
                  <a:srgbClr val="000000"/>
                </a:solidFill>
                <a:uFillTx/>
              </a:defRPr>
            </a:pPr>
            <a:endPar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3944658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ottle of liquid&#10;&#10;Description automatically generated with low confidence">
            <a:extLst>
              <a:ext uri="{FF2B5EF4-FFF2-40B4-BE49-F238E27FC236}">
                <a16:creationId xmlns:a16="http://schemas.microsoft.com/office/drawing/2014/main" id="{D57F17D2-0E95-C84F-ADD6-162F4C289C63}"/>
              </a:ext>
            </a:extLst>
          </p:cNvPr>
          <p:cNvPicPr>
            <a:picLocks noChangeAspect="1"/>
          </p:cNvPicPr>
          <p:nvPr/>
        </p:nvPicPr>
        <p:blipFill>
          <a:blip r:embed="rId2"/>
          <a:stretch>
            <a:fillRect/>
          </a:stretch>
        </p:blipFill>
        <p:spPr>
          <a:xfrm>
            <a:off x="4930" y="0"/>
            <a:ext cx="12182140" cy="6858000"/>
          </a:xfrm>
          <a:prstGeom prst="rect">
            <a:avLst/>
          </a:prstGeom>
        </p:spPr>
      </p:pic>
      <p:sp>
        <p:nvSpPr>
          <p:cNvPr id="6" name="Title 1">
            <a:extLst>
              <a:ext uri="{FF2B5EF4-FFF2-40B4-BE49-F238E27FC236}">
                <a16:creationId xmlns:a16="http://schemas.microsoft.com/office/drawing/2014/main" id="{E976F143-C7CE-D54A-8658-30BAD1985281}"/>
              </a:ext>
            </a:extLst>
          </p:cNvPr>
          <p:cNvSpPr txBox="1">
            <a:spLocks noGrp="1" noChangeArrowheads="1"/>
          </p:cNvSpPr>
          <p:nvPr>
            <p:ph type="title"/>
          </p:nvPr>
        </p:nvSpPr>
        <p:spPr>
          <a:xfrm>
            <a:off x="5098941" y="365125"/>
            <a:ext cx="6916847" cy="1325563"/>
          </a:xfrm>
        </p:spPr>
        <p:txBody>
          <a:bodyPr>
            <a:normAutofit fontScale="90000"/>
          </a:bodyPr>
          <a:lstStyle/>
          <a:p>
            <a:pPr eaLnBrk="1" hangingPunct="1"/>
            <a:r>
              <a:rPr lang="en-US" altLang="en-US" b="1" dirty="0">
                <a:latin typeface="BODONI 72 OLDSTYLE BOOK" pitchFamily="2" charset="0"/>
                <a:ea typeface="SimSun" panose="02010600030101010101" pitchFamily="2" charset="-122"/>
                <a:cs typeface="Lucida Sans" panose="020B0602030504020204" pitchFamily="34" charset="77"/>
              </a:rPr>
              <a:t>Sunkissed Sweet Tea</a:t>
            </a:r>
            <a:r>
              <a:rPr altLang="en-US" b="1" dirty="0">
                <a:latin typeface="BODONI 72 OLDSTYLE BOOK" pitchFamily="2" charset="0"/>
                <a:ea typeface="SimSun" panose="02010600030101010101" pitchFamily="2" charset="-122"/>
                <a:cs typeface="Lucida Sans" panose="020B0602030504020204" pitchFamily="34" charset="77"/>
              </a:rPr>
              <a:t>™</a:t>
            </a:r>
            <a:br>
              <a:rPr altLang="en-US" sz="1400" b="1" dirty="0">
                <a:latin typeface="BODONI 72 OLDSTYLE BOOK" pitchFamily="2" charset="0"/>
                <a:ea typeface="SimSun" panose="02010600030101010101" pitchFamily="2" charset="-122"/>
                <a:cs typeface="Lucida Sans" panose="020B0602030504020204" pitchFamily="34" charset="77"/>
              </a:rPr>
            </a:br>
            <a:r>
              <a:rPr lang="en-US" altLang="en-US" sz="2000" dirty="0">
                <a:latin typeface="Baskerville" panose="02020502070401020303" pitchFamily="18" charset="0"/>
                <a:ea typeface="Baskerville" panose="02020502070401020303" pitchFamily="18" charset="0"/>
                <a:cs typeface="Arial" panose="020B0604020202020204" pitchFamily="34" charset="0"/>
              </a:rPr>
              <a:t>Color Extending After Sun Hydrator</a:t>
            </a:r>
            <a:br>
              <a:rPr lang="en-US" altLang="en-US" sz="2000" dirty="0">
                <a:latin typeface="Baskerville" panose="02020502070401020303" pitchFamily="18" charset="0"/>
                <a:ea typeface="Baskerville" panose="02020502070401020303" pitchFamily="18" charset="0"/>
                <a:cs typeface="Arial" panose="020B0604020202020204" pitchFamily="34" charset="0"/>
              </a:rPr>
            </a:br>
            <a:r>
              <a:rPr lang="en-US" altLang="en-US" sz="2000" dirty="0">
                <a:latin typeface="Baskerville" panose="02020502070401020303" pitchFamily="18" charset="0"/>
                <a:ea typeface="Baskerville" panose="02020502070401020303" pitchFamily="18" charset="0"/>
                <a:cs typeface="Arial" panose="020B0604020202020204" pitchFamily="34" charset="0"/>
              </a:rPr>
              <a:t>Sweetened with Black Tea, Raspberry &amp; Honey Extracts</a:t>
            </a:r>
            <a:br>
              <a:rPr lang="en-US" altLang="en-US" sz="2000" dirty="0">
                <a:latin typeface="Baskerville" panose="02020502070401020303" pitchFamily="18" charset="0"/>
                <a:ea typeface="Baskerville" panose="02020502070401020303" pitchFamily="18" charset="0"/>
                <a:cs typeface="Arial" panose="020B0604020202020204" pitchFamily="34" charset="0"/>
              </a:rPr>
            </a:br>
            <a:r>
              <a:rPr lang="en-US" altLang="en-US" sz="2000" dirty="0">
                <a:latin typeface="Baskerville" panose="02020502070401020303" pitchFamily="18" charset="0"/>
                <a:ea typeface="Baskerville" panose="02020502070401020303" pitchFamily="18" charset="0"/>
                <a:cs typeface="Arial" panose="020B0604020202020204" pitchFamily="34" charset="0"/>
              </a:rPr>
              <a:t>Because Sunkissed Skin is Always In!</a:t>
            </a:r>
            <a:br>
              <a:rPr altLang="en-US" sz="1400" dirty="0">
                <a:latin typeface="Bodoni 72 Oldstyle Book" pitchFamily="2" charset="0"/>
                <a:ea typeface="SimSun" panose="02010600030101010101" pitchFamily="2" charset="-122"/>
                <a:cs typeface="Lucida Sans" panose="020B0602030504020204" pitchFamily="34" charset="77"/>
              </a:rPr>
            </a:br>
            <a:endParaRPr altLang="en-US" sz="1400" dirty="0">
              <a:latin typeface="Bodoni 72 Oldstyle Book" pitchFamily="2" charset="0"/>
              <a:ea typeface="SimSun" panose="02010600030101010101" pitchFamily="2" charset="-122"/>
              <a:cs typeface="Lucida Sans" panose="020B0602030504020204" pitchFamily="34" charset="77"/>
            </a:endParaRPr>
          </a:p>
        </p:txBody>
      </p:sp>
      <p:sp>
        <p:nvSpPr>
          <p:cNvPr id="7" name="Content Placeholder 2">
            <a:extLst>
              <a:ext uri="{FF2B5EF4-FFF2-40B4-BE49-F238E27FC236}">
                <a16:creationId xmlns:a16="http://schemas.microsoft.com/office/drawing/2014/main" id="{A982DE01-D966-ED4A-B2BE-9687EE63BD99}"/>
              </a:ext>
            </a:extLst>
          </p:cNvPr>
          <p:cNvSpPr txBox="1">
            <a:spLocks noGrp="1" noChangeArrowheads="1"/>
          </p:cNvSpPr>
          <p:nvPr>
            <p:ph idx="1"/>
          </p:nvPr>
        </p:nvSpPr>
        <p:spPr bwMode="auto">
          <a:xfrm>
            <a:off x="5115099" y="1690689"/>
            <a:ext cx="6787599" cy="4802186"/>
          </a:xfrm>
        </p:spPr>
        <p:txBody>
          <a:bodyPr numCol="1">
            <a:prstTxWarp prst="textNoShape">
              <a:avLst/>
            </a:prstTxWarp>
            <a:normAutofit lnSpcReduction="10000"/>
          </a:bodyPr>
          <a:lstStyle/>
          <a:p>
            <a:r>
              <a:rPr lang="en-US" sz="1600" b="1" dirty="0">
                <a:latin typeface="Baskerville" panose="02020502070401020303" pitchFamily="18" charset="0"/>
                <a:ea typeface="Baskerville" panose="02020502070401020303" pitchFamily="18" charset="0"/>
              </a:rPr>
              <a:t>Color Extending and Color Building Moisturizer </a:t>
            </a:r>
            <a:r>
              <a:rPr lang="en-US" sz="1600" dirty="0">
                <a:latin typeface="Baskerville" panose="02020502070401020303" pitchFamily="18" charset="0"/>
                <a:ea typeface="Baskerville" panose="02020502070401020303" pitchFamily="18" charset="0"/>
              </a:rPr>
              <a:t>specifically designed to gradually add a hint of color and even out and enhance your skin’s natural complexion. </a:t>
            </a:r>
          </a:p>
          <a:p>
            <a:r>
              <a:rPr lang="en-US" sz="1600" b="1" dirty="0">
                <a:latin typeface="Baskerville" panose="02020502070401020303" pitchFamily="18" charset="0"/>
                <a:ea typeface="Baskerville" panose="02020502070401020303" pitchFamily="18" charset="0"/>
              </a:rPr>
              <a:t>Golden Glow Bronzers </a:t>
            </a:r>
            <a:r>
              <a:rPr lang="en-US" sz="1600" dirty="0">
                <a:latin typeface="Baskerville" panose="02020502070401020303" pitchFamily="18" charset="0"/>
                <a:ea typeface="Baskerville" panose="02020502070401020303" pitchFamily="18" charset="0"/>
              </a:rPr>
              <a:t>– Low levels of DHA to prolong the life of your tan. </a:t>
            </a:r>
          </a:p>
          <a:p>
            <a:r>
              <a:rPr lang="en-US" sz="1600" b="1" dirty="0">
                <a:latin typeface="Baskerville" panose="02020502070401020303" pitchFamily="18" charset="0"/>
                <a:ea typeface="Baskerville" panose="02020502070401020303" pitchFamily="18" charset="0"/>
              </a:rPr>
              <a:t>Raspberry &amp; Black Tea Extracts </a:t>
            </a:r>
            <a:r>
              <a:rPr lang="en-US" sz="1600" dirty="0">
                <a:latin typeface="Baskerville" panose="02020502070401020303" pitchFamily="18" charset="0"/>
                <a:ea typeface="Baskerville" panose="02020502070401020303" pitchFamily="18" charset="0"/>
              </a:rPr>
              <a:t>– Loaded with Vitamin C, antioxidants and skin clearing properties to help reduce the signs of aging. </a:t>
            </a:r>
          </a:p>
          <a:p>
            <a:r>
              <a:rPr lang="en-US" sz="1600" b="1" dirty="0">
                <a:latin typeface="Baskerville" panose="02020502070401020303" pitchFamily="18" charset="0"/>
                <a:ea typeface="Baskerville" panose="02020502070401020303" pitchFamily="18" charset="0"/>
              </a:rPr>
              <a:t>Mint Extract &amp; White Birch – </a:t>
            </a:r>
            <a:r>
              <a:rPr lang="en-US" sz="1600" dirty="0">
                <a:latin typeface="Baskerville" panose="02020502070401020303" pitchFamily="18" charset="0"/>
                <a:ea typeface="Baskerville" panose="02020502070401020303" pitchFamily="18" charset="0"/>
              </a:rPr>
              <a:t>Helps to soothe and calm irritated and sensitive skin, especially after sun exposure. </a:t>
            </a:r>
          </a:p>
          <a:p>
            <a:r>
              <a:rPr lang="en-US" sz="1600" b="1" dirty="0">
                <a:latin typeface="Baskerville" panose="02020502070401020303" pitchFamily="18" charset="0"/>
                <a:ea typeface="Baskerville" panose="02020502070401020303" pitchFamily="18" charset="0"/>
              </a:rPr>
              <a:t>Lemon Extracts </a:t>
            </a:r>
            <a:r>
              <a:rPr lang="en-US" sz="1600" dirty="0">
                <a:latin typeface="Baskerville" panose="02020502070401020303" pitchFamily="18" charset="0"/>
                <a:ea typeface="Baskerville" panose="02020502070401020303" pitchFamily="18" charset="0"/>
              </a:rPr>
              <a:t>– Help promote collagen production for a more youthful appearance. </a:t>
            </a:r>
          </a:p>
          <a:p>
            <a:r>
              <a:rPr lang="en-US" sz="1600" b="1" dirty="0">
                <a:latin typeface="Baskerville" panose="02020502070401020303" pitchFamily="18" charset="0"/>
                <a:ea typeface="Baskerville" panose="02020502070401020303" pitchFamily="18" charset="0"/>
              </a:rPr>
              <a:t>Honey Extracts </a:t>
            </a:r>
            <a:r>
              <a:rPr lang="en-US" sz="1600" dirty="0">
                <a:latin typeface="Baskerville" panose="02020502070401020303" pitchFamily="18" charset="0"/>
                <a:ea typeface="Baskerville" panose="02020502070401020303" pitchFamily="18" charset="0"/>
              </a:rPr>
              <a:t>– Provides radiance boosting properties for a more even and hydrated complexion. </a:t>
            </a:r>
          </a:p>
          <a:p>
            <a:r>
              <a:rPr lang="en-US" sz="1600" b="1" dirty="0">
                <a:latin typeface="Baskerville" panose="02020502070401020303" pitchFamily="18" charset="0"/>
                <a:ea typeface="Baskerville" panose="02020502070401020303" pitchFamily="18" charset="0"/>
              </a:rPr>
              <a:t>Color Fade Protection – </a:t>
            </a:r>
            <a:r>
              <a:rPr lang="en-US" sz="1600" dirty="0">
                <a:latin typeface="Baskerville" panose="02020502070401020303" pitchFamily="18" charset="0"/>
                <a:ea typeface="Baskerville" panose="02020502070401020303" pitchFamily="18" charset="0"/>
              </a:rPr>
              <a:t>Protects the color and luster of tanning results. </a:t>
            </a:r>
          </a:p>
          <a:p>
            <a:r>
              <a:rPr lang="en-US" sz="1600" b="1" dirty="0">
                <a:latin typeface="Baskerville" panose="02020502070401020303" pitchFamily="18" charset="0"/>
                <a:ea typeface="Baskerville" panose="02020502070401020303" pitchFamily="18" charset="0"/>
              </a:rPr>
              <a:t>Lightweight Formula – </a:t>
            </a:r>
            <a:r>
              <a:rPr lang="en-US" sz="1600" dirty="0">
                <a:latin typeface="Baskerville" panose="02020502070401020303" pitchFamily="18" charset="0"/>
                <a:ea typeface="Baskerville" panose="02020502070401020303" pitchFamily="18" charset="0"/>
              </a:rPr>
              <a:t>Perfect as an all year daily moisturizer after showering, sun exposure or anytime your skin needs extra hydration. </a:t>
            </a:r>
          </a:p>
          <a:p>
            <a:pPr marL="457200" lvl="1" indent="0">
              <a:buNone/>
            </a:pPr>
            <a:r>
              <a:rPr lang="en-US" altLang="en-US" sz="1600" dirty="0">
                <a:latin typeface="Baskerville" panose="02020502070401020303" pitchFamily="18" charset="0"/>
                <a:ea typeface="Baskerville" panose="02020502070401020303" pitchFamily="18" charset="0"/>
                <a:cs typeface="Lucida Sans" panose="020B0602030504020204" pitchFamily="34" charset="77"/>
              </a:rPr>
              <a:t>	</a:t>
            </a:r>
          </a:p>
          <a:p>
            <a:pPr marL="457200" lvl="1" indent="0">
              <a:buNone/>
            </a:pPr>
            <a:r>
              <a:rPr lang="en-US" altLang="en-US" sz="1600" dirty="0">
                <a:latin typeface="Baskerville" panose="02020502070401020303" pitchFamily="18" charset="0"/>
                <a:ea typeface="Baskerville" panose="02020502070401020303" pitchFamily="18" charset="0"/>
                <a:cs typeface="Lucida Sans" panose="020B0602030504020204" pitchFamily="34" charset="77"/>
              </a:rPr>
              <a:t>	</a:t>
            </a:r>
            <a:r>
              <a:rPr altLang="en-US" sz="1600" dirty="0">
                <a:latin typeface="Baskerville" panose="02020502070401020303" pitchFamily="18" charset="0"/>
                <a:ea typeface="Baskerville" panose="02020502070401020303" pitchFamily="18" charset="0"/>
                <a:cs typeface="Lucida Sans" panose="020B0602030504020204" pitchFamily="34" charset="77"/>
              </a:rPr>
              <a:t>Fragrance: </a:t>
            </a:r>
            <a:r>
              <a:rPr lang="en-US" altLang="en-US" sz="1600" dirty="0">
                <a:latin typeface="Baskerville" panose="02020502070401020303" pitchFamily="18" charset="0"/>
                <a:ea typeface="Baskerville" panose="02020502070401020303" pitchFamily="18" charset="0"/>
                <a:cs typeface="Lucida Sans" panose="020B0602030504020204" pitchFamily="34" charset="77"/>
              </a:rPr>
              <a:t>Sunkissed Sweet Tea</a:t>
            </a:r>
            <a:endParaRPr altLang="en-US" sz="1600" dirty="0">
              <a:latin typeface="Baskerville" panose="02020502070401020303" pitchFamily="18" charset="0"/>
              <a:ea typeface="Baskerville" panose="02020502070401020303" pitchFamily="18" charset="0"/>
              <a:cs typeface="Lucida Sans" panose="020B0602030504020204" pitchFamily="34" charset="77"/>
            </a:endParaRPr>
          </a:p>
          <a:p>
            <a:pPr eaLnBrk="1" hangingPunct="1">
              <a:buFont typeface="StarSymbol"/>
              <a:buNone/>
            </a:pPr>
            <a:endParaRPr altLang="en-US" sz="1600" dirty="0">
              <a:latin typeface="Baskerville" panose="02020502070401020303" pitchFamily="18" charset="0"/>
              <a:ea typeface="Baskerville" panose="02020502070401020303" pitchFamily="18" charset="0"/>
              <a:cs typeface="Lucida Sans" panose="020B0602030504020204" pitchFamily="34" charset="77"/>
            </a:endParaRPr>
          </a:p>
          <a:p>
            <a:pPr eaLnBrk="1" hangingPunct="1"/>
            <a:endParaRPr altLang="en-US" sz="1600" dirty="0">
              <a:latin typeface="Baskerville" panose="02020502070401020303" pitchFamily="18" charset="0"/>
              <a:ea typeface="Baskerville" panose="02020502070401020303" pitchFamily="18" charset="0"/>
              <a:cs typeface="Lucida Sans" panose="020B0602030504020204" pitchFamily="34" charset="77"/>
            </a:endParaRPr>
          </a:p>
        </p:txBody>
      </p:sp>
    </p:spTree>
    <p:extLst>
      <p:ext uri="{BB962C8B-B14F-4D97-AF65-F5344CB8AC3E}">
        <p14:creationId xmlns:p14="http://schemas.microsoft.com/office/powerpoint/2010/main" val="6672617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with low confidence">
            <a:extLst>
              <a:ext uri="{FF2B5EF4-FFF2-40B4-BE49-F238E27FC236}">
                <a16:creationId xmlns:a16="http://schemas.microsoft.com/office/drawing/2014/main" id="{D0A9380F-61AB-214A-A23A-4BF6E8F28276}"/>
              </a:ext>
            </a:extLst>
          </p:cNvPr>
          <p:cNvPicPr>
            <a:picLocks noChangeAspect="1"/>
          </p:cNvPicPr>
          <p:nvPr/>
        </p:nvPicPr>
        <p:blipFill>
          <a:blip r:embed="rId2"/>
          <a:stretch>
            <a:fillRect/>
          </a:stretch>
        </p:blipFill>
        <p:spPr>
          <a:xfrm>
            <a:off x="4930" y="0"/>
            <a:ext cx="12182140" cy="6858000"/>
          </a:xfrm>
          <a:prstGeom prst="rect">
            <a:avLst/>
          </a:prstGeom>
        </p:spPr>
      </p:pic>
      <p:sp>
        <p:nvSpPr>
          <p:cNvPr id="6" name="Content Placeholder 2">
            <a:extLst>
              <a:ext uri="{FF2B5EF4-FFF2-40B4-BE49-F238E27FC236}">
                <a16:creationId xmlns:a16="http://schemas.microsoft.com/office/drawing/2014/main" id="{6489AA36-C1C1-9546-9030-BEA28FD29237}"/>
              </a:ext>
            </a:extLst>
          </p:cNvPr>
          <p:cNvSpPr txBox="1"/>
          <p:nvPr/>
        </p:nvSpPr>
        <p:spPr>
          <a:xfrm>
            <a:off x="5076922" y="1805654"/>
            <a:ext cx="6644218" cy="4729498"/>
          </a:xfrm>
          <a:prstGeom prst="rect">
            <a:avLst/>
          </a:prstGeom>
          <a:noFill/>
          <a:ln cap="flat">
            <a:noFill/>
          </a:ln>
        </p:spPr>
        <p:txBody>
          <a:bodyPr vert="horz" wrap="square" lIns="91440" tIns="45720" rIns="91440" bIns="45720" anchor="t" anchorCtr="0" compatLnSpc="1">
            <a:normAutofit fontScale="92500" lnSpcReduction="10000"/>
          </a:bodyPr>
          <a:lstStyle/>
          <a:p>
            <a:r>
              <a:rPr lang="en-US" sz="2400" b="1" dirty="0">
                <a:latin typeface="Baskerville" panose="02020502070401020303" pitchFamily="18" charset="0"/>
                <a:ea typeface="Baskerville" panose="02020502070401020303" pitchFamily="18" charset="0"/>
              </a:rPr>
              <a:t>• Bronzer Free Facial Tanning Optimizer </a:t>
            </a:r>
            <a:r>
              <a:rPr lang="en-US" sz="2400" dirty="0">
                <a:latin typeface="Baskerville" panose="02020502070401020303" pitchFamily="18" charset="0"/>
                <a:ea typeface="Baskerville" panose="02020502070401020303" pitchFamily="18" charset="0"/>
              </a:rPr>
              <a:t>- Utilizing golden glow activators, this formula helps the facial skin tan naturally without the use of self-tanning bronzing agents. </a:t>
            </a:r>
          </a:p>
          <a:p>
            <a:r>
              <a:rPr lang="en-US" sz="2400" b="1" dirty="0">
                <a:latin typeface="Baskerville" panose="02020502070401020303" pitchFamily="18" charset="0"/>
                <a:ea typeface="Baskerville" panose="02020502070401020303" pitchFamily="18" charset="0"/>
              </a:rPr>
              <a:t>• </a:t>
            </a:r>
            <a:r>
              <a:rPr lang="en-US" sz="2400" b="1" dirty="0" err="1">
                <a:latin typeface="Baskerville" panose="02020502070401020303" pitchFamily="18" charset="0"/>
                <a:ea typeface="Baskerville" panose="02020502070401020303" pitchFamily="18" charset="0"/>
              </a:rPr>
              <a:t>Matrixyl</a:t>
            </a:r>
            <a:r>
              <a:rPr lang="en-US" sz="2400" b="1" dirty="0">
                <a:latin typeface="Baskerville" panose="02020502070401020303" pitchFamily="18" charset="0"/>
                <a:ea typeface="Baskerville" panose="02020502070401020303" pitchFamily="18" charset="0"/>
              </a:rPr>
              <a:t>™ </a:t>
            </a:r>
            <a:r>
              <a:rPr lang="en-US" sz="2400" dirty="0">
                <a:latin typeface="Baskerville" panose="02020502070401020303" pitchFamily="18" charset="0"/>
                <a:ea typeface="Baskerville" panose="02020502070401020303" pitchFamily="18" charset="0"/>
              </a:rPr>
              <a:t>– Helps to target and fill in fine lines and wrinkles for a more youthful appearance. </a:t>
            </a:r>
          </a:p>
          <a:p>
            <a:r>
              <a:rPr lang="en-US" sz="2400" b="1" dirty="0">
                <a:latin typeface="Baskerville" panose="02020502070401020303" pitchFamily="18" charset="0"/>
                <a:ea typeface="Baskerville" panose="02020502070401020303" pitchFamily="18" charset="0"/>
              </a:rPr>
              <a:t>• Collagen Enhancing </a:t>
            </a:r>
            <a:r>
              <a:rPr lang="en-US" sz="2400" dirty="0">
                <a:latin typeface="Baskerville" panose="02020502070401020303" pitchFamily="18" charset="0"/>
                <a:ea typeface="Baskerville" panose="02020502070401020303" pitchFamily="18" charset="0"/>
              </a:rPr>
              <a:t>– Helps to strengthen and condition the skin to visibly improve texture </a:t>
            </a:r>
          </a:p>
          <a:p>
            <a:r>
              <a:rPr lang="en-US" sz="2400" dirty="0">
                <a:latin typeface="Baskerville" panose="02020502070401020303" pitchFamily="18" charset="0"/>
                <a:ea typeface="Baskerville" panose="02020502070401020303" pitchFamily="18" charset="0"/>
              </a:rPr>
              <a:t>and suppleness while also helping to restore skin’s natural bounce and resilience. </a:t>
            </a:r>
          </a:p>
          <a:p>
            <a:r>
              <a:rPr lang="en-US" sz="2400" b="1" dirty="0">
                <a:latin typeface="Baskerville" panose="02020502070401020303" pitchFamily="18" charset="0"/>
                <a:ea typeface="Baskerville" panose="02020502070401020303" pitchFamily="18" charset="0"/>
              </a:rPr>
              <a:t>• Sensitive Skin Approved </a:t>
            </a:r>
            <a:r>
              <a:rPr lang="en-US" sz="2400" dirty="0">
                <a:latin typeface="Baskerville" panose="02020502070401020303" pitchFamily="18" charset="0"/>
                <a:ea typeface="Baskerville" panose="02020502070401020303" pitchFamily="18" charset="0"/>
              </a:rPr>
              <a:t>– Formulated hypoallergenic for all skin types.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Palm Garden</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7" name="Title 1">
            <a:extLst>
              <a:ext uri="{FF2B5EF4-FFF2-40B4-BE49-F238E27FC236}">
                <a16:creationId xmlns:a16="http://schemas.microsoft.com/office/drawing/2014/main" id="{CC093D1D-218D-9441-98DE-24531E7C144F}"/>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Famous Faces</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Skin Perfecting Hypoallergenic Facial Tanning Formula With Skin Firming &amp; Tightening Complex</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Sensitive Skin Formula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0622026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AB57BEA6-2157-C044-BD3D-EB10BC10A102}"/>
              </a:ext>
            </a:extLst>
          </p:cNvPr>
          <p:cNvPicPr>
            <a:picLocks noChangeAspect="1"/>
          </p:cNvPicPr>
          <p:nvPr/>
        </p:nvPicPr>
        <p:blipFill>
          <a:blip r:embed="rId2"/>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C935E5E4-1C96-B245-9D6E-C1C875C432BD}"/>
              </a:ext>
            </a:extLst>
          </p:cNvPr>
          <p:cNvSpPr txBox="1"/>
          <p:nvPr/>
        </p:nvSpPr>
        <p:spPr>
          <a:xfrm>
            <a:off x="4463999" y="1951732"/>
            <a:ext cx="7366049" cy="4781108"/>
          </a:xfrm>
          <a:prstGeom prst="rect">
            <a:avLst/>
          </a:prstGeom>
          <a:noFill/>
          <a:ln cap="flat">
            <a:noFill/>
          </a:ln>
        </p:spPr>
        <p:txBody>
          <a:bodyPr vert="horz" wrap="square" lIns="91440" tIns="45720" rIns="91440" bIns="45720" anchor="t" anchorCtr="0" compatLnSpc="1">
            <a:normAutofit/>
          </a:bodyPr>
          <a:lstStyle/>
          <a:p>
            <a:r>
              <a:rPr lang="en-US" sz="1600" dirty="0">
                <a:latin typeface="Bodoni 72 Book" pitchFamily="2" charset="0"/>
              </a:rPr>
              <a:t>• Satin Softening Daily Moisturizer – Keeps skin hydrated for 24 hours while allowing for </a:t>
            </a:r>
            <a:r>
              <a:rPr lang="en-US" sz="1600" dirty="0" err="1">
                <a:latin typeface="Bodoni 72 Book" pitchFamily="2" charset="0"/>
              </a:rPr>
              <a:t>touchably</a:t>
            </a:r>
            <a:r>
              <a:rPr lang="en-US" sz="1600" dirty="0">
                <a:latin typeface="Bodoni 72 Book" pitchFamily="2" charset="0"/>
              </a:rPr>
              <a:t> smooth results. </a:t>
            </a:r>
          </a:p>
          <a:p>
            <a:r>
              <a:rPr lang="en-US" sz="1600" dirty="0">
                <a:latin typeface="Bodoni 72 Book" pitchFamily="2" charset="0"/>
              </a:rPr>
              <a:t>• Ultra-Blurring Moisture Lock Technology - Visibly reduce the look of pores and </a:t>
            </a:r>
          </a:p>
          <a:p>
            <a:r>
              <a:rPr lang="en-US" sz="1600" dirty="0">
                <a:latin typeface="Bodoni 72 Book" pitchFamily="2" charset="0"/>
              </a:rPr>
              <a:t>imperfections for perfected non-greasy hydration. </a:t>
            </a:r>
          </a:p>
          <a:p>
            <a:r>
              <a:rPr lang="en-US" sz="1600" dirty="0">
                <a:latin typeface="Bodoni 72 Book" pitchFamily="2" charset="0"/>
              </a:rPr>
              <a:t>• Vegan Collagen – Helps to create a filter-like effect that works to smooth out fine lines and wrinkles, while helping to bind moisture to the skin, leaving you with a youthful, skin perfected appearance. </a:t>
            </a:r>
          </a:p>
          <a:p>
            <a:r>
              <a:rPr lang="en-US" sz="1600" dirty="0">
                <a:latin typeface="Bodoni 72 Book" pitchFamily="2" charset="0"/>
              </a:rPr>
              <a:t>• Radiance Boosting Champagne Extracts – Promotes a glowing and youthful appearance to the skin. </a:t>
            </a:r>
          </a:p>
          <a:p>
            <a:r>
              <a:rPr lang="en-US" sz="1600" dirty="0">
                <a:latin typeface="Bodoni 72 Book" pitchFamily="2" charset="0"/>
              </a:rPr>
              <a:t>• Antioxidant Rich Super Fruit Smoothie Blend – Blends Strawberry, Pomegranate, Blueberry and Elderberry extracts which are all full of free radical fighting antioxidants. </a:t>
            </a:r>
          </a:p>
          <a:p>
            <a:r>
              <a:rPr lang="en-US" sz="1600" dirty="0">
                <a:latin typeface="Bodoni 72 Book" pitchFamily="2" charset="0"/>
              </a:rPr>
              <a:t>• Sugarcane Derived </a:t>
            </a:r>
            <a:r>
              <a:rPr lang="en-US" sz="1600" dirty="0" err="1">
                <a:latin typeface="Bodoni 72 Book" pitchFamily="2" charset="0"/>
              </a:rPr>
              <a:t>Squalane</a:t>
            </a:r>
            <a:r>
              <a:rPr lang="en-US" sz="1600" dirty="0">
                <a:latin typeface="Bodoni 72 Book" pitchFamily="2" charset="0"/>
              </a:rPr>
              <a:t>™ – Helps to provide weightless hydration, </a:t>
            </a:r>
          </a:p>
          <a:p>
            <a:r>
              <a:rPr lang="en-US" sz="1600" dirty="0">
                <a:latin typeface="Bodoni 72 Book" pitchFamily="2" charset="0"/>
              </a:rPr>
              <a:t>balance excess oil, soothe, and promote a plump, firm appearance.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600" dirty="0" err="1">
                <a:solidFill>
                  <a:srgbClr val="000000"/>
                </a:solidFill>
                <a:latin typeface="Bodoni 72 Book" pitchFamily="2" charset="0"/>
                <a:ea typeface="Baskerville" panose="02020502070401020303" pitchFamily="18" charset="0"/>
                <a:cs typeface="Lucida Sans" pitchFamily="2"/>
              </a:rPr>
              <a:t>Frosé</a:t>
            </a:r>
            <a:r>
              <a:rPr lang="en-US" sz="1600" dirty="0">
                <a:solidFill>
                  <a:srgbClr val="000000"/>
                </a:solidFill>
                <a:latin typeface="Bodoni 72 Book" pitchFamily="2" charset="0"/>
                <a:ea typeface="Baskerville" panose="02020502070401020303" pitchFamily="18" charset="0"/>
                <a:cs typeface="Lucida Sans" pitchFamily="2"/>
              </a:rPr>
              <a:t> Fantasy</a:t>
            </a: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224ADBA2-CD4B-D841-AA3C-3C95D6B3B874}"/>
              </a:ext>
            </a:extLst>
          </p:cNvPr>
          <p:cNvSpPr txBox="1"/>
          <p:nvPr/>
        </p:nvSpPr>
        <p:spPr>
          <a:xfrm>
            <a:off x="4463999" y="308561"/>
            <a:ext cx="7366049" cy="1532299"/>
          </a:xfrm>
          <a:prstGeom prst="rect">
            <a:avLst/>
          </a:prstGeom>
          <a:noFill/>
          <a:ln cap="flat">
            <a:noFill/>
          </a:ln>
        </p:spPr>
        <p:txBody>
          <a:bodyPr vert="horz" wrap="square" lIns="91440" tIns="45720" rIns="91440" bIns="45720" anchor="ctr" anchorCtr="0" compatLnSpc="1">
            <a:normAutofit/>
          </a:bodyPr>
          <a:lstStyle/>
          <a:p>
            <a:r>
              <a:rPr lang="en-US" sz="4000" b="1" dirty="0" err="1">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Frosé</a:t>
            </a:r>
            <a:r>
              <a:rPr lang="en-US" sz="4000" b="1" dirty="0">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 Fantasy</a:t>
            </a:r>
            <a:r>
              <a:rPr lang="en-US" sz="4000" b="0"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a:t>
            </a:r>
            <a:r>
              <a:rPr lang="en-US" sz="4000" b="1"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Deliciously Luxurious Satin Softening Fusion</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Blended with Skin Perfecting Bubbly Champagne Extracts + A Creamy Complexion Boosting Electrolyte Smoothie Cocktail</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8969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1667422-D309-0348-A6D9-8CB120106D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83320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39A2DDB9-6634-A64F-941B-BDDA55224DDF}"/>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2B282570-E188-874D-975B-C06AB5C5D2F8}"/>
              </a:ext>
            </a:extLst>
          </p:cNvPr>
          <p:cNvSpPr>
            <a:spLocks noGrp="1"/>
          </p:cNvSpPr>
          <p:nvPr>
            <p:ph idx="1"/>
          </p:nvPr>
        </p:nvSpPr>
        <p:spPr/>
        <p:txBody>
          <a:bodyPr>
            <a:normAutofit/>
          </a:bodyPr>
          <a:lstStyle/>
          <a:p>
            <a:pPr marL="0" indent="0" algn="ctr">
              <a:buNone/>
            </a:pPr>
            <a:endParaRPr lang="en-US" sz="4800" dirty="0">
              <a:latin typeface="Baskerville" panose="02020502070401020303" pitchFamily="18" charset="0"/>
              <a:ea typeface="Baskerville" panose="02020502070401020303" pitchFamily="18" charset="0"/>
            </a:endParaRPr>
          </a:p>
          <a:p>
            <a:pPr marL="0" indent="0" algn="ctr">
              <a:buNone/>
            </a:pPr>
            <a:r>
              <a:rPr lang="en-US" sz="4800" dirty="0">
                <a:latin typeface="Baskerville" panose="02020502070401020303" pitchFamily="18" charset="0"/>
                <a:ea typeface="Baskerville" panose="02020502070401020303" pitchFamily="18" charset="0"/>
              </a:rPr>
              <a:t>What is the main difference between Devoted Creations &amp; Ed Hardy/</a:t>
            </a:r>
            <a:r>
              <a:rPr lang="en-US" sz="4800" dirty="0" err="1">
                <a:latin typeface="Baskerville" panose="02020502070401020303" pitchFamily="18" charset="0"/>
                <a:ea typeface="Baskerville" panose="02020502070401020303" pitchFamily="18" charset="0"/>
              </a:rPr>
              <a:t>Tanovations</a:t>
            </a:r>
            <a:r>
              <a:rPr lang="en-US" sz="4800" dirty="0">
                <a:latin typeface="Baskerville" panose="02020502070401020303" pitchFamily="18" charset="0"/>
                <a:ea typeface="Baskerville" panose="02020502070401020303" pitchFamily="18" charset="0"/>
              </a:rPr>
              <a:t> tanning lotions?</a:t>
            </a:r>
          </a:p>
          <a:p>
            <a:pPr marL="0" indent="0" algn="ctr">
              <a:buNone/>
            </a:pPr>
            <a:endParaRPr lang="en-US" sz="4800" dirty="0">
              <a:latin typeface="Baskerville" panose="02020502070401020303" pitchFamily="18" charset="0"/>
              <a:ea typeface="Baskerville" panose="02020502070401020303" pitchFamily="18" charset="0"/>
            </a:endParaRPr>
          </a:p>
          <a:p>
            <a:pPr algn="ctr"/>
            <a:endParaRPr lang="en-US" sz="4800" dirty="0"/>
          </a:p>
        </p:txBody>
      </p:sp>
      <p:sp>
        <p:nvSpPr>
          <p:cNvPr id="5" name="Title 2">
            <a:extLst>
              <a:ext uri="{FF2B5EF4-FFF2-40B4-BE49-F238E27FC236}">
                <a16:creationId xmlns:a16="http://schemas.microsoft.com/office/drawing/2014/main" id="{EBBD6A1A-B79F-B84D-8CEB-7FE6400D5A74}"/>
              </a:ext>
            </a:extLst>
          </p:cNvPr>
          <p:cNvSpPr>
            <a:spLocks noGrp="1"/>
          </p:cNvSpPr>
          <p:nvPr>
            <p:ph type="title"/>
          </p:nvPr>
        </p:nvSpPr>
        <p:spPr>
          <a:xfrm>
            <a:off x="838200" y="365125"/>
            <a:ext cx="10515600" cy="1325563"/>
          </a:xfrm>
        </p:spPr>
        <p:txBody>
          <a:bodyPr>
            <a:normAutofit/>
          </a:bodyPr>
          <a:lstStyle/>
          <a:p>
            <a:pPr algn="ctr"/>
            <a:r>
              <a:rPr lang="en-US" sz="8800" dirty="0">
                <a:solidFill>
                  <a:srgbClr val="FF40FF"/>
                </a:solidFill>
                <a:latin typeface="Baskerville" panose="02020502070401020303" pitchFamily="18" charset="0"/>
                <a:ea typeface="Baskerville" panose="02020502070401020303" pitchFamily="18" charset="0"/>
              </a:rPr>
              <a:t>POP QUIZ!</a:t>
            </a:r>
          </a:p>
        </p:txBody>
      </p:sp>
    </p:spTree>
    <p:extLst>
      <p:ext uri="{BB962C8B-B14F-4D97-AF65-F5344CB8AC3E}">
        <p14:creationId xmlns:p14="http://schemas.microsoft.com/office/powerpoint/2010/main" val="145494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76C48E-7138-AB4F-A108-C906B6C674DF}"/>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32345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e chart&#10;&#10;Description automatically generated with medium confidence">
            <a:extLst>
              <a:ext uri="{FF2B5EF4-FFF2-40B4-BE49-F238E27FC236}">
                <a16:creationId xmlns:a16="http://schemas.microsoft.com/office/drawing/2014/main" id="{29A1A3E3-E2EB-AB46-982B-F7C2FF1A7FB8}"/>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DBF022D2-522E-3745-A740-AA0440904728}"/>
              </a:ext>
            </a:extLst>
          </p:cNvPr>
          <p:cNvSpPr txBox="1"/>
          <p:nvPr/>
        </p:nvSpPr>
        <p:spPr>
          <a:xfrm>
            <a:off x="4940968" y="1754044"/>
            <a:ext cx="7010399" cy="4781108"/>
          </a:xfrm>
          <a:prstGeom prst="rect">
            <a:avLst/>
          </a:prstGeom>
          <a:noFill/>
          <a:ln cap="flat">
            <a:noFill/>
          </a:ln>
        </p:spPr>
        <p:txBody>
          <a:bodyPr vert="horz" wrap="square" lIns="91440" tIns="45720" rIns="91440" bIns="45720" anchor="t" anchorCtr="0" compatLnSpc="1">
            <a:normAutofit lnSpcReduction="10000"/>
          </a:bodyPr>
          <a:lstStyle/>
          <a:p>
            <a:r>
              <a:rPr lang="en-US" sz="1600" b="1" dirty="0">
                <a:latin typeface="Baskerville" panose="02020502070401020303" pitchFamily="18" charset="0"/>
                <a:ea typeface="Baskerville" panose="02020502070401020303" pitchFamily="18" charset="0"/>
              </a:rPr>
              <a:t>• DHA Free Natural Bronzer - </a:t>
            </a:r>
            <a:r>
              <a:rPr lang="en-US" sz="1600" dirty="0">
                <a:latin typeface="Baskerville" panose="02020502070401020303" pitchFamily="18" charset="0"/>
                <a:ea typeface="Baskerville" panose="02020502070401020303" pitchFamily="18" charset="0"/>
              </a:rPr>
              <a:t>Allows your skin to develop natural, </a:t>
            </a:r>
            <a:r>
              <a:rPr lang="en-US" sz="1600" dirty="0" err="1">
                <a:latin typeface="Baskerville" panose="02020502070401020303" pitchFamily="18" charset="0"/>
                <a:ea typeface="Baskerville" panose="02020502070401020303" pitchFamily="18" charset="0"/>
              </a:rPr>
              <a:t>sunkissed</a:t>
            </a:r>
            <a:r>
              <a:rPr lang="en-US" sz="1600" dirty="0">
                <a:latin typeface="Baskerville" panose="02020502070401020303" pitchFamily="18" charset="0"/>
                <a:ea typeface="Baskerville" panose="02020502070401020303" pitchFamily="18" charset="0"/>
              </a:rPr>
              <a:t> color without the use of self-tanning agents. </a:t>
            </a:r>
          </a:p>
          <a:p>
            <a:r>
              <a:rPr lang="en-US" sz="1600" b="1" dirty="0">
                <a:latin typeface="Baskerville" panose="02020502070401020303" pitchFamily="18" charset="0"/>
                <a:ea typeface="Baskerville" panose="02020502070401020303" pitchFamily="18" charset="0"/>
              </a:rPr>
              <a:t>• 675 MG CBD Isolate Formula </a:t>
            </a:r>
            <a:r>
              <a:rPr lang="en-US" sz="1600" dirty="0">
                <a:latin typeface="Baskerville" panose="02020502070401020303" pitchFamily="18" charset="0"/>
                <a:ea typeface="Baskerville" panose="02020502070401020303" pitchFamily="18" charset="0"/>
              </a:rPr>
              <a:t>– Contains Natural Cannabidiol </a:t>
            </a:r>
          </a:p>
          <a:p>
            <a:r>
              <a:rPr lang="en-US" sz="1600" b="1" dirty="0">
                <a:latin typeface="Baskerville" panose="02020502070401020303" pitchFamily="18" charset="0"/>
                <a:ea typeface="Baskerville" panose="02020502070401020303" pitchFamily="18" charset="0"/>
              </a:rPr>
              <a:t>• BB </a:t>
            </a:r>
            <a:r>
              <a:rPr lang="en-US" sz="1600" b="1" dirty="0" err="1">
                <a:latin typeface="Baskerville" panose="02020502070401020303" pitchFamily="18" charset="0"/>
                <a:ea typeface="Baskerville" panose="02020502070401020303" pitchFamily="18" charset="0"/>
              </a:rPr>
              <a:t>Crème</a:t>
            </a:r>
            <a:r>
              <a:rPr lang="en-US" sz="1600" b="1" dirty="0">
                <a:latin typeface="Baskerville" panose="02020502070401020303" pitchFamily="18" charset="0"/>
                <a:ea typeface="Baskerville" panose="02020502070401020303" pitchFamily="18" charset="0"/>
              </a:rPr>
              <a:t> Formula </a:t>
            </a:r>
            <a:r>
              <a:rPr lang="en-US" sz="1600" dirty="0">
                <a:latin typeface="Baskerville" panose="02020502070401020303" pitchFamily="18" charset="0"/>
                <a:ea typeface="Baskerville" panose="02020502070401020303" pitchFamily="18" charset="0"/>
              </a:rPr>
              <a:t>– Will hydrate the skin and mask imperfections while leaving an airbrushed, flawless result. </a:t>
            </a:r>
          </a:p>
          <a:p>
            <a:r>
              <a:rPr lang="en-US" sz="1600" b="1" dirty="0">
                <a:latin typeface="Baskerville" panose="02020502070401020303" pitchFamily="18" charset="0"/>
                <a:ea typeface="Baskerville" panose="02020502070401020303" pitchFamily="18" charset="0"/>
              </a:rPr>
              <a:t>• Vitamin F </a:t>
            </a:r>
            <a:r>
              <a:rPr lang="en-US" sz="1600" dirty="0">
                <a:latin typeface="Baskerville" panose="02020502070401020303" pitchFamily="18" charset="0"/>
                <a:ea typeface="Baskerville" panose="02020502070401020303" pitchFamily="18" charset="0"/>
              </a:rPr>
              <a:t>– Adds moisture and helps to reduce inflammation as well as calm compromised skin. </a:t>
            </a:r>
          </a:p>
          <a:p>
            <a:r>
              <a:rPr lang="en-US" sz="1600" b="1" dirty="0">
                <a:latin typeface="Baskerville" panose="02020502070401020303" pitchFamily="18" charset="0"/>
                <a:ea typeface="Baskerville" panose="02020502070401020303" pitchFamily="18" charset="0"/>
              </a:rPr>
              <a:t>• </a:t>
            </a:r>
            <a:r>
              <a:rPr lang="en-US" sz="1600" b="1" dirty="0" err="1">
                <a:latin typeface="Baskerville" panose="02020502070401020303" pitchFamily="18" charset="0"/>
                <a:ea typeface="Baskerville" panose="02020502070401020303" pitchFamily="18" charset="0"/>
              </a:rPr>
              <a:t>Melactiva</a:t>
            </a:r>
            <a:r>
              <a:rPr lang="en-US" sz="1600" b="1" dirty="0">
                <a:latin typeface="Baskerville" panose="02020502070401020303" pitchFamily="18" charset="0"/>
                <a:ea typeface="Baskerville" panose="02020502070401020303" pitchFamily="18" charset="0"/>
              </a:rPr>
              <a:t>™ </a:t>
            </a:r>
            <a:r>
              <a:rPr lang="en-US" sz="1600" dirty="0">
                <a:latin typeface="Baskerville" panose="02020502070401020303" pitchFamily="18" charset="0"/>
                <a:ea typeface="Baskerville" panose="02020502070401020303" pitchFamily="18" charset="0"/>
              </a:rPr>
              <a:t>– Melanin synthesizer for darker, longer lasting results. </a:t>
            </a:r>
          </a:p>
          <a:p>
            <a:r>
              <a:rPr lang="en-US" sz="1600" b="1" dirty="0">
                <a:latin typeface="Baskerville" panose="02020502070401020303" pitchFamily="18" charset="0"/>
                <a:ea typeface="Baskerville" panose="02020502070401020303" pitchFamily="18" charset="0"/>
              </a:rPr>
              <a:t>• Quad Tyrosine Blend + </a:t>
            </a:r>
            <a:r>
              <a:rPr lang="en-US" sz="1600" b="1" dirty="0" err="1">
                <a:latin typeface="Baskerville" panose="02020502070401020303" pitchFamily="18" charset="0"/>
                <a:ea typeface="Baskerville" panose="02020502070401020303" pitchFamily="18" charset="0"/>
              </a:rPr>
              <a:t>MelanoBronze</a:t>
            </a:r>
            <a:r>
              <a:rPr lang="en-US" sz="1600" b="1" dirty="0">
                <a:latin typeface="Baskerville" panose="02020502070401020303" pitchFamily="18" charset="0"/>
                <a:ea typeface="Baskerville" panose="02020502070401020303" pitchFamily="18" charset="0"/>
              </a:rPr>
              <a:t>™ </a:t>
            </a:r>
            <a:r>
              <a:rPr lang="en-US" sz="1600" dirty="0">
                <a:latin typeface="Baskerville" panose="02020502070401020303" pitchFamily="18" charset="0"/>
                <a:ea typeface="Baskerville" panose="02020502070401020303" pitchFamily="18" charset="0"/>
              </a:rPr>
              <a:t>– Stimulates and increases melanin formulation to accelerate the tanning process. </a:t>
            </a:r>
          </a:p>
          <a:p>
            <a:r>
              <a:rPr lang="en-US" sz="1600" b="1" dirty="0">
                <a:latin typeface="Baskerville" panose="02020502070401020303" pitchFamily="18" charset="0"/>
                <a:ea typeface="Baskerville" panose="02020502070401020303" pitchFamily="18" charset="0"/>
              </a:rPr>
              <a:t>• Hemp Seed Oil </a:t>
            </a:r>
            <a:r>
              <a:rPr lang="en-US" sz="1600" dirty="0">
                <a:latin typeface="Baskerville" panose="02020502070401020303" pitchFamily="18" charset="0"/>
                <a:ea typeface="Baskerville" panose="02020502070401020303" pitchFamily="18" charset="0"/>
              </a:rPr>
              <a:t>– Provides superior hydration and skin softening. </a:t>
            </a:r>
          </a:p>
          <a:p>
            <a:r>
              <a:rPr lang="en-US" sz="1600" b="1" dirty="0">
                <a:latin typeface="Baskerville" panose="02020502070401020303" pitchFamily="18" charset="0"/>
                <a:ea typeface="Baskerville" panose="02020502070401020303" pitchFamily="18" charset="0"/>
              </a:rPr>
              <a:t>• Turmeric Root Extract </a:t>
            </a:r>
            <a:r>
              <a:rPr lang="en-US" sz="1600"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r>
              <a:rPr lang="en-US" sz="1600" b="1" dirty="0">
                <a:latin typeface="Baskerville" panose="02020502070401020303" pitchFamily="18" charset="0"/>
                <a:ea typeface="Baskerville" panose="02020502070401020303" pitchFamily="18" charset="0"/>
              </a:rPr>
              <a:t>• Blue Tansy™ </a:t>
            </a:r>
            <a:r>
              <a:rPr lang="en-US" sz="1600" dirty="0">
                <a:latin typeface="Baskerville" panose="02020502070401020303" pitchFamily="18" charset="0"/>
                <a:ea typeface="Baskerville" panose="02020502070401020303" pitchFamily="18" charset="0"/>
              </a:rPr>
              <a:t>– Provides anti-orange agents so the skin develops the most natural, dark bronzed result. </a:t>
            </a:r>
          </a:p>
          <a:p>
            <a:r>
              <a:rPr lang="en-US" sz="1600" b="1" dirty="0">
                <a:latin typeface="Baskerville" panose="02020502070401020303" pitchFamily="18" charset="0"/>
                <a:ea typeface="Baskerville" panose="02020502070401020303" pitchFamily="18" charset="0"/>
              </a:rPr>
              <a:t>• Tattoo &amp; Color Fade Protectors </a:t>
            </a:r>
            <a:r>
              <a:rPr lang="en-US" sz="1600" dirty="0">
                <a:latin typeface="Baskerville" panose="02020502070401020303" pitchFamily="18" charset="0"/>
                <a:ea typeface="Baskerville" panose="02020502070401020303" pitchFamily="18" charset="0"/>
              </a:rPr>
              <a:t>– Protects the color and luster of your tattoos and tanning results. </a:t>
            </a: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Dazed Dragon Fruit Hemp</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12B034BE-0411-724D-8D99-2F9574C95B66}"/>
              </a:ext>
            </a:extLst>
          </p:cNvPr>
          <p:cNvSpPr txBox="1"/>
          <p:nvPr/>
        </p:nvSpPr>
        <p:spPr>
          <a:xfrm>
            <a:off x="4604084" y="273355"/>
            <a:ext cx="7193617"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Chronic Color</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Natural Botanical Bronzer with 675 MG of THC Free CBD Cannabis Complex Formulated to Nourish and Restore Dazed and Distressed Skin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767100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with medium confidence">
            <a:extLst>
              <a:ext uri="{FF2B5EF4-FFF2-40B4-BE49-F238E27FC236}">
                <a16:creationId xmlns:a16="http://schemas.microsoft.com/office/drawing/2014/main" id="{72BB224B-86C1-904E-8792-45C8B2BB8194}"/>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4024881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B8687D99-F0F5-D045-A9CC-F8E48AF3C6B0}"/>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7EBFCA78-45C2-604A-841E-A677EDE855E2}"/>
              </a:ext>
            </a:extLst>
          </p:cNvPr>
          <p:cNvSpPr txBox="1"/>
          <p:nvPr/>
        </p:nvSpPr>
        <p:spPr>
          <a:xfrm>
            <a:off x="5076921" y="1754044"/>
            <a:ext cx="6715339" cy="4781108"/>
          </a:xfrm>
          <a:prstGeom prst="rect">
            <a:avLst/>
          </a:prstGeom>
          <a:noFill/>
          <a:ln cap="flat">
            <a:noFill/>
          </a:ln>
        </p:spPr>
        <p:txBody>
          <a:bodyPr vert="horz" wrap="square" lIns="91440" tIns="45720" rIns="91440" bIns="45720" anchor="t" anchorCtr="0" compatLnSpc="1">
            <a:normAutofit fontScale="92500" lnSpcReduction="20000"/>
          </a:bodyPr>
          <a:lstStyle/>
          <a:p>
            <a:r>
              <a:rPr lang="en-US" b="1" dirty="0">
                <a:latin typeface="Baskerville" panose="02020502070401020303" pitchFamily="18" charset="0"/>
                <a:ea typeface="Baskerville" panose="02020502070401020303" pitchFamily="18" charset="0"/>
              </a:rPr>
              <a:t>• Rapid Release Bronzing Blend </a:t>
            </a:r>
            <a:r>
              <a:rPr lang="en-US" dirty="0">
                <a:latin typeface="Baskerville" panose="02020502070401020303" pitchFamily="18" charset="0"/>
                <a:ea typeface="Baskerville" panose="02020502070401020303" pitchFamily="18" charset="0"/>
              </a:rPr>
              <a:t>- Utilizing high levels of DHA, Natural and Cosmetic Bronzers allow the skin to develop faster, darker results. </a:t>
            </a:r>
          </a:p>
          <a:p>
            <a:r>
              <a:rPr lang="en-US" b="1" dirty="0">
                <a:latin typeface="Baskerville" panose="02020502070401020303" pitchFamily="18" charset="0"/>
                <a:ea typeface="Baskerville" panose="02020502070401020303" pitchFamily="18" charset="0"/>
              </a:rPr>
              <a:t>• Antioxidant Rich Acai Berry &amp; Pomegranate </a:t>
            </a:r>
            <a:r>
              <a:rPr lang="en-US" dirty="0">
                <a:latin typeface="Baskerville" panose="02020502070401020303" pitchFamily="18" charset="0"/>
                <a:ea typeface="Baskerville" panose="02020502070401020303" pitchFamily="18" charset="0"/>
              </a:rPr>
              <a:t>– Super fruit anti-aging antioxidants that help to fight free radical damage. </a:t>
            </a:r>
          </a:p>
          <a:p>
            <a:r>
              <a:rPr lang="en-US" b="1" dirty="0">
                <a:latin typeface="Baskerville" panose="02020502070401020303" pitchFamily="18" charset="0"/>
                <a:ea typeface="Baskerville" panose="02020502070401020303" pitchFamily="18" charset="0"/>
              </a:rPr>
              <a:t>• Turmeric Root Extract </a:t>
            </a:r>
            <a:r>
              <a:rPr lang="en-US"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MelanoBronze</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Stimulates melanin activity to allow for longer lasting, darker tanning results. </a:t>
            </a:r>
          </a:p>
          <a:p>
            <a:r>
              <a:rPr lang="en-US" b="1" dirty="0">
                <a:latin typeface="Baskerville" panose="02020502070401020303" pitchFamily="18" charset="0"/>
                <a:ea typeface="Baskerville" panose="02020502070401020303" pitchFamily="18" charset="0"/>
              </a:rPr>
              <a:t>• Chaga Mushroom Extract – </a:t>
            </a:r>
            <a:r>
              <a:rPr lang="en-US" dirty="0">
                <a:latin typeface="Baskerville" panose="02020502070401020303" pitchFamily="18" charset="0"/>
                <a:ea typeface="Baskerville" panose="02020502070401020303" pitchFamily="18" charset="0"/>
              </a:rPr>
              <a:t>Helps to prevent moisture loss by creating a protective, breathable moisture barrier. </a:t>
            </a:r>
          </a:p>
          <a:p>
            <a:r>
              <a:rPr lang="en-US" b="1" dirty="0">
                <a:latin typeface="Baskerville" panose="02020502070401020303" pitchFamily="18" charset="0"/>
                <a:ea typeface="Baskerville" panose="02020502070401020303" pitchFamily="18" charset="0"/>
              </a:rPr>
              <a:t>• Anti-Reddening Formula – </a:t>
            </a:r>
            <a:r>
              <a:rPr lang="en-US" dirty="0">
                <a:latin typeface="Baskerville" panose="02020502070401020303" pitchFamily="18" charset="0"/>
                <a:ea typeface="Baskerville" panose="02020502070401020303" pitchFamily="18" charset="0"/>
              </a:rPr>
              <a:t>Works to combat any red tones in the skin so you are left with natural, bronzed results. </a:t>
            </a:r>
          </a:p>
          <a:p>
            <a:r>
              <a:rPr lang="en-US" b="1" dirty="0">
                <a:latin typeface="Baskerville" panose="02020502070401020303" pitchFamily="18" charset="0"/>
                <a:ea typeface="Baskerville" panose="02020502070401020303" pitchFamily="18" charset="0"/>
              </a:rPr>
              <a:t>• Tattoo &amp; Color Fade Protecting Formula </a:t>
            </a:r>
            <a:r>
              <a:rPr lang="en-US" dirty="0">
                <a:latin typeface="Baskerville" panose="02020502070401020303" pitchFamily="18" charset="0"/>
                <a:ea typeface="Baskerville" panose="02020502070401020303" pitchFamily="18" charset="0"/>
              </a:rPr>
              <a:t>– Helps to keep the color and the luster of your tan and your tattoos. </a:t>
            </a:r>
          </a:p>
          <a:p>
            <a:r>
              <a:rPr lang="en-US" b="1" dirty="0">
                <a:latin typeface="Baskerville" panose="02020502070401020303" pitchFamily="18" charset="0"/>
                <a:ea typeface="Baskerville" panose="02020502070401020303" pitchFamily="18" charset="0"/>
              </a:rPr>
              <a:t>• Macadamia Extracts + Almond Oil </a:t>
            </a:r>
            <a:r>
              <a:rPr lang="en-US" dirty="0">
                <a:latin typeface="Baskerville" panose="02020502070401020303" pitchFamily="18" charset="0"/>
                <a:ea typeface="Baskerville" panose="02020502070401020303" pitchFamily="18" charset="0"/>
              </a:rPr>
              <a:t>– Naturally keeps skin hydrated and soft.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dirty="0">
                <a:solidFill>
                  <a:srgbClr val="000000"/>
                </a:solidFill>
                <a:latin typeface="Baskerville" panose="02020502070401020303" pitchFamily="18" charset="0"/>
                <a:ea typeface="Baskerville" panose="02020502070401020303" pitchFamily="18" charset="0"/>
                <a:cs typeface="Lucida Sans" pitchFamily="2"/>
              </a:rPr>
              <a:t>Exotic Black Amethyst</a:t>
            </a: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8E4A2BD7-9A16-B741-BC03-235301CCA6A7}"/>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Desired Darkness</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Rapid Release Ultra Extreme Black Bronzer Formulated for Maximum Instant Results! Tattoo &amp; Color Fade Protecting Formula </a:t>
            </a:r>
          </a:p>
        </p:txBody>
      </p:sp>
    </p:spTree>
    <p:extLst>
      <p:ext uri="{BB962C8B-B14F-4D97-AF65-F5344CB8AC3E}">
        <p14:creationId xmlns:p14="http://schemas.microsoft.com/office/powerpoint/2010/main" val="51222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with medium confidence">
            <a:extLst>
              <a:ext uri="{FF2B5EF4-FFF2-40B4-BE49-F238E27FC236}">
                <a16:creationId xmlns:a16="http://schemas.microsoft.com/office/drawing/2014/main" id="{C7B0CE1E-CA6D-1C4F-B2A9-425F31360DE4}"/>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55E6ADB7-7FDC-B943-B731-730FA149006D}"/>
              </a:ext>
            </a:extLst>
          </p:cNvPr>
          <p:cNvSpPr>
            <a:spLocks noGrp="1"/>
          </p:cNvSpPr>
          <p:nvPr>
            <p:ph type="title"/>
          </p:nvPr>
        </p:nvSpPr>
        <p:spPr>
          <a:xfrm>
            <a:off x="7293823" y="193436"/>
            <a:ext cx="3801094" cy="1325563"/>
          </a:xfrm>
        </p:spPr>
        <p:txBody>
          <a:bodyPr>
            <a:normAutofit/>
          </a:bodyPr>
          <a:lstStyle/>
          <a:p>
            <a:pPr algn="r"/>
            <a:r>
              <a:rPr lang="en-US" sz="5400" dirty="0">
                <a:latin typeface="Bodoni 72 Oldstyle Book" pitchFamily="2" charset="0"/>
              </a:rPr>
              <a:t>Accelerators</a:t>
            </a:r>
          </a:p>
        </p:txBody>
      </p:sp>
      <p:sp>
        <p:nvSpPr>
          <p:cNvPr id="18" name="TextBox 17">
            <a:extLst>
              <a:ext uri="{FF2B5EF4-FFF2-40B4-BE49-F238E27FC236}">
                <a16:creationId xmlns:a16="http://schemas.microsoft.com/office/drawing/2014/main" id="{038563FB-28CB-4041-99EB-D10E65971019}"/>
              </a:ext>
            </a:extLst>
          </p:cNvPr>
          <p:cNvSpPr txBox="1"/>
          <p:nvPr/>
        </p:nvSpPr>
        <p:spPr>
          <a:xfrm>
            <a:off x="6554704" y="1384974"/>
            <a:ext cx="5279333" cy="4524315"/>
          </a:xfrm>
          <a:prstGeom prst="rect">
            <a:avLst/>
          </a:prstGeom>
          <a:noFill/>
        </p:spPr>
        <p:txBody>
          <a:bodyPr wrap="square" rtlCol="0">
            <a:spAutoFit/>
          </a:bodyPr>
          <a:lstStyle/>
          <a:p>
            <a:pPr marL="285750" indent="-285750">
              <a:buFont typeface="Wingdings" pitchFamily="2" charset="2"/>
              <a:buChar char="§"/>
            </a:pPr>
            <a:r>
              <a:rPr lang="en-US" sz="2400" dirty="0">
                <a:latin typeface="Bodoni 72 Oldstyle Book" pitchFamily="2" charset="0"/>
              </a:rPr>
              <a:t>Blends tyrosine(s) and moisturizers together to accelerate the tanning process</a:t>
            </a:r>
          </a:p>
          <a:p>
            <a:pPr marL="285750" indent="-285750">
              <a:buFont typeface="Wingdings" pitchFamily="2" charset="2"/>
              <a:buChar char="§"/>
            </a:pPr>
            <a:r>
              <a:rPr lang="en-US" sz="2400" dirty="0">
                <a:latin typeface="Bodoni 72 Oldstyle Book" pitchFamily="2" charset="0"/>
              </a:rPr>
              <a:t>Indoor/Outdoor products</a:t>
            </a:r>
          </a:p>
          <a:p>
            <a:pPr marL="285750" indent="-285750">
              <a:buFont typeface="Wingdings" pitchFamily="2" charset="2"/>
              <a:buChar char="§"/>
            </a:pPr>
            <a:r>
              <a:rPr lang="en-US" sz="2400" dirty="0">
                <a:latin typeface="Bodoni 72 Oldstyle Book" pitchFamily="2" charset="0"/>
              </a:rPr>
              <a:t>Versatile product</a:t>
            </a:r>
          </a:p>
          <a:p>
            <a:pPr marL="285750" indent="-285750">
              <a:buFont typeface="Wingdings" pitchFamily="2" charset="2"/>
              <a:buChar char="§"/>
            </a:pPr>
            <a:endParaRPr lang="en-US" sz="2400" dirty="0">
              <a:latin typeface="Bodoni 72 Oldstyle Book" pitchFamily="2" charset="0"/>
            </a:endParaRPr>
          </a:p>
          <a:p>
            <a:pPr marL="285750" indent="-285750">
              <a:buFont typeface="Wingdings" pitchFamily="2" charset="2"/>
              <a:buChar char="§"/>
            </a:pPr>
            <a:r>
              <a:rPr lang="en-US" sz="2400" dirty="0">
                <a:latin typeface="Bodoni 72 Oldstyle Book" pitchFamily="2" charset="0"/>
              </a:rPr>
              <a:t>Great for:</a:t>
            </a:r>
          </a:p>
          <a:p>
            <a:pPr marL="285750" indent="-285750">
              <a:buFont typeface="Wingdings" pitchFamily="2" charset="2"/>
              <a:buChar char="§"/>
            </a:pPr>
            <a:r>
              <a:rPr lang="en-US" sz="2400" dirty="0">
                <a:latin typeface="Bodoni 72 Oldstyle Book" pitchFamily="2" charset="0"/>
              </a:rPr>
              <a:t>Starting out</a:t>
            </a:r>
          </a:p>
          <a:p>
            <a:pPr marL="285750" indent="-285750">
              <a:buFont typeface="Wingdings" pitchFamily="2" charset="2"/>
              <a:buChar char="§"/>
            </a:pPr>
            <a:r>
              <a:rPr lang="en-US" sz="2400" dirty="0">
                <a:latin typeface="Bodoni 72 Oldstyle Book" pitchFamily="2" charset="0"/>
              </a:rPr>
              <a:t>Lazy lotion users</a:t>
            </a:r>
          </a:p>
          <a:p>
            <a:pPr marL="285750" indent="-285750">
              <a:buFont typeface="Wingdings" pitchFamily="2" charset="2"/>
              <a:buChar char="§"/>
            </a:pPr>
            <a:r>
              <a:rPr lang="en-US" sz="2400" dirty="0">
                <a:latin typeface="Bodoni 72 Oldstyle Book" pitchFamily="2" charset="0"/>
              </a:rPr>
              <a:t>Fair skin tanners</a:t>
            </a:r>
          </a:p>
          <a:p>
            <a:pPr marL="285750" indent="-285750">
              <a:buFont typeface="Wingdings" pitchFamily="2" charset="2"/>
              <a:buChar char="§"/>
            </a:pPr>
            <a:r>
              <a:rPr lang="en-US" sz="2400" dirty="0">
                <a:latin typeface="Bodoni 72 Oldstyle Book" pitchFamily="2" charset="0"/>
              </a:rPr>
              <a:t>Clients who like the color they get naturally</a:t>
            </a:r>
          </a:p>
          <a:p>
            <a:pPr marL="285750" indent="-285750">
              <a:buFont typeface="Wingdings" pitchFamily="2" charset="2"/>
              <a:buChar char="§"/>
            </a:pPr>
            <a:r>
              <a:rPr lang="en-US" sz="2400" dirty="0">
                <a:latin typeface="Bodoni 72 Oldstyle Book" pitchFamily="2" charset="0"/>
              </a:rPr>
              <a:t>Vacation/wedding tanners</a:t>
            </a:r>
          </a:p>
        </p:txBody>
      </p:sp>
      <p:pic>
        <p:nvPicPr>
          <p:cNvPr id="5" name="Picture 4">
            <a:extLst>
              <a:ext uri="{FF2B5EF4-FFF2-40B4-BE49-F238E27FC236}">
                <a16:creationId xmlns:a16="http://schemas.microsoft.com/office/drawing/2014/main" id="{DACF7E21-7779-0849-9726-F906A6B5A207}"/>
              </a:ext>
            </a:extLst>
          </p:cNvPr>
          <p:cNvPicPr>
            <a:picLocks noChangeAspect="1"/>
          </p:cNvPicPr>
          <p:nvPr/>
        </p:nvPicPr>
        <p:blipFill>
          <a:blip r:embed="rId3"/>
          <a:stretch>
            <a:fillRect/>
          </a:stretch>
        </p:blipFill>
        <p:spPr>
          <a:xfrm>
            <a:off x="575410" y="1522064"/>
            <a:ext cx="1624461" cy="3125462"/>
          </a:xfrm>
          <a:prstGeom prst="rect">
            <a:avLst/>
          </a:prstGeom>
        </p:spPr>
      </p:pic>
      <p:pic>
        <p:nvPicPr>
          <p:cNvPr id="7" name="Picture 6">
            <a:extLst>
              <a:ext uri="{FF2B5EF4-FFF2-40B4-BE49-F238E27FC236}">
                <a16:creationId xmlns:a16="http://schemas.microsoft.com/office/drawing/2014/main" id="{37FF6B41-A15B-B64C-BDE0-CEFB2875A658}"/>
              </a:ext>
            </a:extLst>
          </p:cNvPr>
          <p:cNvPicPr>
            <a:picLocks noChangeAspect="1"/>
          </p:cNvPicPr>
          <p:nvPr/>
        </p:nvPicPr>
        <p:blipFill>
          <a:blip r:embed="rId4"/>
          <a:stretch>
            <a:fillRect/>
          </a:stretch>
        </p:blipFill>
        <p:spPr>
          <a:xfrm>
            <a:off x="2388894" y="1518999"/>
            <a:ext cx="708807" cy="3128527"/>
          </a:xfrm>
          <a:prstGeom prst="rect">
            <a:avLst/>
          </a:prstGeom>
        </p:spPr>
      </p:pic>
      <p:pic>
        <p:nvPicPr>
          <p:cNvPr id="9" name="Picture 8">
            <a:extLst>
              <a:ext uri="{FF2B5EF4-FFF2-40B4-BE49-F238E27FC236}">
                <a16:creationId xmlns:a16="http://schemas.microsoft.com/office/drawing/2014/main" id="{EF145DCD-8FAC-DC4D-A205-AAA810201E62}"/>
              </a:ext>
            </a:extLst>
          </p:cNvPr>
          <p:cNvPicPr>
            <a:picLocks noChangeAspect="1"/>
          </p:cNvPicPr>
          <p:nvPr/>
        </p:nvPicPr>
        <p:blipFill>
          <a:blip r:embed="rId5"/>
          <a:stretch>
            <a:fillRect/>
          </a:stretch>
        </p:blipFill>
        <p:spPr>
          <a:xfrm>
            <a:off x="5106679" y="1669930"/>
            <a:ext cx="1259002" cy="3036758"/>
          </a:xfrm>
          <a:prstGeom prst="rect">
            <a:avLst/>
          </a:prstGeom>
        </p:spPr>
      </p:pic>
      <p:pic>
        <p:nvPicPr>
          <p:cNvPr id="11" name="Picture 10">
            <a:extLst>
              <a:ext uri="{FF2B5EF4-FFF2-40B4-BE49-F238E27FC236}">
                <a16:creationId xmlns:a16="http://schemas.microsoft.com/office/drawing/2014/main" id="{18B7A342-3823-B845-8F48-048690B724B3}"/>
              </a:ext>
            </a:extLst>
          </p:cNvPr>
          <p:cNvPicPr>
            <a:picLocks noChangeAspect="1"/>
          </p:cNvPicPr>
          <p:nvPr/>
        </p:nvPicPr>
        <p:blipFill>
          <a:blip r:embed="rId6"/>
          <a:stretch>
            <a:fillRect/>
          </a:stretch>
        </p:blipFill>
        <p:spPr>
          <a:xfrm>
            <a:off x="3286724" y="1981301"/>
            <a:ext cx="1630932" cy="2414016"/>
          </a:xfrm>
          <a:prstGeom prst="rect">
            <a:avLst/>
          </a:prstGeom>
        </p:spPr>
      </p:pic>
    </p:spTree>
    <p:extLst>
      <p:ext uri="{BB962C8B-B14F-4D97-AF65-F5344CB8AC3E}">
        <p14:creationId xmlns:p14="http://schemas.microsoft.com/office/powerpoint/2010/main" val="267073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165AA11-1622-9544-9282-2E01D30D3EDE}"/>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4345467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0BC55694-E452-854F-AB79-563A383C7EDC}"/>
              </a:ext>
            </a:extLst>
          </p:cNvPr>
          <p:cNvPicPr>
            <a:picLocks noChangeAspect="1"/>
          </p:cNvPicPr>
          <p:nvPr/>
        </p:nvPicPr>
        <p:blipFill>
          <a:blip r:embed="rId2"/>
          <a:stretch>
            <a:fillRect/>
          </a:stretch>
        </p:blipFill>
        <p:spPr>
          <a:xfrm>
            <a:off x="4930" y="0"/>
            <a:ext cx="12182140" cy="6858000"/>
          </a:xfrm>
          <a:prstGeom prst="rect">
            <a:avLst/>
          </a:prstGeom>
        </p:spPr>
      </p:pic>
      <p:sp>
        <p:nvSpPr>
          <p:cNvPr id="7" name="Content Placeholder 2">
            <a:extLst>
              <a:ext uri="{FF2B5EF4-FFF2-40B4-BE49-F238E27FC236}">
                <a16:creationId xmlns:a16="http://schemas.microsoft.com/office/drawing/2014/main" id="{F595394A-3E84-CE4B-85FC-A75652F1071D}"/>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lnSpcReduction="10000"/>
          </a:bodyPr>
          <a:lstStyle/>
          <a:p>
            <a:r>
              <a:rPr lang="en-US" b="1" dirty="0">
                <a:latin typeface="Baskerville" panose="02020502070401020303" pitchFamily="18" charset="0"/>
                <a:ea typeface="Baskerville" panose="02020502070401020303" pitchFamily="18" charset="0"/>
              </a:rPr>
              <a:t>• Indoor/Outdoor Natural DHA Free Bronzer </a:t>
            </a:r>
            <a:r>
              <a:rPr lang="en-US" dirty="0">
                <a:latin typeface="Baskerville" panose="02020502070401020303" pitchFamily="18" charset="0"/>
                <a:ea typeface="Baskerville" panose="02020502070401020303" pitchFamily="18" charset="0"/>
              </a:rPr>
              <a:t>- Allows your skin to develop natural, </a:t>
            </a:r>
            <a:r>
              <a:rPr lang="en-US" dirty="0" err="1">
                <a:latin typeface="Baskerville" panose="02020502070401020303" pitchFamily="18" charset="0"/>
                <a:ea typeface="Baskerville" panose="02020502070401020303" pitchFamily="18" charset="0"/>
              </a:rPr>
              <a:t>sunkissed</a:t>
            </a:r>
            <a:r>
              <a:rPr lang="en-US" dirty="0">
                <a:latin typeface="Baskerville" panose="02020502070401020303" pitchFamily="18" charset="0"/>
                <a:ea typeface="Baskerville" panose="02020502070401020303" pitchFamily="18" charset="0"/>
              </a:rPr>
              <a:t> color without the use of DHA.</a:t>
            </a:r>
          </a:p>
          <a:p>
            <a:r>
              <a:rPr lang="en-US" dirty="0">
                <a:latin typeface="Baskerville" panose="02020502070401020303" pitchFamily="18" charset="0"/>
                <a:ea typeface="Baskerville" panose="02020502070401020303" pitchFamily="18" charset="0"/>
              </a:rPr>
              <a:t>• </a:t>
            </a:r>
            <a:r>
              <a:rPr lang="en-US" b="1" dirty="0">
                <a:latin typeface="Baskerville" panose="02020502070401020303" pitchFamily="18" charset="0"/>
                <a:ea typeface="Baskerville" panose="02020502070401020303" pitchFamily="18" charset="0"/>
              </a:rPr>
              <a:t>BB </a:t>
            </a:r>
            <a:r>
              <a:rPr lang="en-US" b="1" dirty="0" err="1">
                <a:latin typeface="Baskerville" panose="02020502070401020303" pitchFamily="18" charset="0"/>
                <a:ea typeface="Baskerville" panose="02020502070401020303" pitchFamily="18" charset="0"/>
              </a:rPr>
              <a:t>Crème</a:t>
            </a:r>
            <a:r>
              <a:rPr lang="en-US" b="1" dirty="0">
                <a:latin typeface="Baskerville" panose="02020502070401020303" pitchFamily="18" charset="0"/>
                <a:ea typeface="Baskerville" panose="02020502070401020303" pitchFamily="18" charset="0"/>
              </a:rPr>
              <a:t> Formula – </a:t>
            </a:r>
            <a:r>
              <a:rPr lang="en-US" dirty="0">
                <a:latin typeface="Baskerville" panose="02020502070401020303" pitchFamily="18" charset="0"/>
                <a:ea typeface="Baskerville" panose="02020502070401020303" pitchFamily="18" charset="0"/>
              </a:rPr>
              <a:t>Will hydrate the skin and mask imperfections while leaving an airbrushed, flawless result. </a:t>
            </a:r>
          </a:p>
          <a:p>
            <a:r>
              <a:rPr lang="en-US" b="1" dirty="0">
                <a:latin typeface="Baskerville" panose="02020502070401020303" pitchFamily="18" charset="0"/>
                <a:ea typeface="Baskerville" panose="02020502070401020303" pitchFamily="18" charset="0"/>
              </a:rPr>
              <a:t>• Guava Extract </a:t>
            </a:r>
            <a:r>
              <a:rPr lang="en-US" dirty="0">
                <a:latin typeface="Baskerville" panose="02020502070401020303" pitchFamily="18" charset="0"/>
                <a:ea typeface="Baskerville" panose="02020502070401020303" pitchFamily="18" charset="0"/>
              </a:rPr>
              <a:t>– Rich in antioxidants that helps reduce the appearance of fine lines and wrinkles. </a:t>
            </a:r>
          </a:p>
          <a:p>
            <a:r>
              <a:rPr lang="en-US" b="1" dirty="0">
                <a:latin typeface="Baskerville" panose="02020502070401020303" pitchFamily="18" charset="0"/>
                <a:ea typeface="Baskerville" panose="02020502070401020303" pitchFamily="18" charset="0"/>
              </a:rPr>
              <a:t>• Macadamia Nut </a:t>
            </a:r>
            <a:r>
              <a:rPr lang="en-US" dirty="0">
                <a:latin typeface="Baskerville" panose="02020502070401020303" pitchFamily="18" charset="0"/>
                <a:ea typeface="Baskerville" panose="02020502070401020303" pitchFamily="18" charset="0"/>
              </a:rPr>
              <a:t>– Nourish, soften, and replenish skin for extreme moisture. </a:t>
            </a:r>
          </a:p>
          <a:p>
            <a:r>
              <a:rPr lang="en-US" b="1" dirty="0">
                <a:latin typeface="Baskerville" panose="02020502070401020303" pitchFamily="18" charset="0"/>
                <a:ea typeface="Baskerville" panose="02020502070401020303" pitchFamily="18" charset="0"/>
              </a:rPr>
              <a:t>• Coconut Juice </a:t>
            </a:r>
            <a:r>
              <a:rPr lang="en-US" dirty="0">
                <a:latin typeface="Baskerville" panose="02020502070401020303" pitchFamily="18" charset="0"/>
                <a:ea typeface="Baskerville" panose="02020502070401020303" pitchFamily="18" charset="0"/>
              </a:rPr>
              <a:t>– A natural skin balancer that cleanses and hydrates the skin without adding excess oil. </a:t>
            </a:r>
          </a:p>
          <a:p>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MelanoBronze</a:t>
            </a:r>
            <a:r>
              <a:rPr lang="en-US" b="1" dirty="0">
                <a:latin typeface="Baskerville" panose="02020502070401020303" pitchFamily="18" charset="0"/>
                <a:ea typeface="Baskerville" panose="02020502070401020303" pitchFamily="18" charset="0"/>
              </a:rPr>
              <a:t>™ &amp; </a:t>
            </a:r>
            <a:r>
              <a:rPr lang="en-US" b="1" dirty="0" err="1">
                <a:latin typeface="Baskerville" panose="02020502070401020303" pitchFamily="18" charset="0"/>
                <a:ea typeface="Baskerville" panose="02020502070401020303" pitchFamily="18" charset="0"/>
              </a:rPr>
              <a:t>Melactiva</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Stimulates melanin activity allowing for longer lasting, darker tanning results. </a:t>
            </a:r>
          </a:p>
          <a:p>
            <a:r>
              <a:rPr lang="en-US" b="1" dirty="0">
                <a:latin typeface="Baskerville" panose="02020502070401020303" pitchFamily="18" charset="0"/>
                <a:ea typeface="Baskerville" panose="02020502070401020303" pitchFamily="18" charset="0"/>
              </a:rPr>
              <a:t>• Advanced </a:t>
            </a:r>
            <a:r>
              <a:rPr lang="en-US" b="1" dirty="0" err="1">
                <a:latin typeface="Baskerville" panose="02020502070401020303" pitchFamily="18" charset="0"/>
                <a:ea typeface="Baskerville" panose="02020502070401020303" pitchFamily="18" charset="0"/>
              </a:rPr>
              <a:t>Matrixyl</a:t>
            </a:r>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Synthe</a:t>
            </a:r>
            <a:r>
              <a:rPr lang="en-US" b="1" dirty="0">
                <a:latin typeface="Baskerville" panose="02020502070401020303" pitchFamily="18" charset="0"/>
                <a:ea typeface="Baskerville" panose="02020502070401020303" pitchFamily="18" charset="0"/>
              </a:rPr>
              <a:t> 6™ </a:t>
            </a:r>
            <a:r>
              <a:rPr lang="en-US" dirty="0">
                <a:latin typeface="Baskerville" panose="02020502070401020303" pitchFamily="18" charset="0"/>
                <a:ea typeface="Baskerville" panose="02020502070401020303" pitchFamily="18" charset="0"/>
              </a:rPr>
              <a:t>– Powerful anti-aging peptide that reduces the appearance of fine lines and wrinkles for long lasting results.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Summer Escape</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8" name="Title 1">
            <a:extLst>
              <a:ext uri="{FF2B5EF4-FFF2-40B4-BE49-F238E27FC236}">
                <a16:creationId xmlns:a16="http://schemas.microsoft.com/office/drawing/2014/main" id="{A565316C-6190-6C4A-ADD0-8EEFDC7E165D}"/>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Waikiki Weekend</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Pacific Paradise Natural Beach Bronzing Cocktail</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Infused with Juicy Guava, Macadamia Nut and Hibiscus Extracts for Resort Ready Endless Summer Results!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43140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with medium confidence">
            <a:extLst>
              <a:ext uri="{FF2B5EF4-FFF2-40B4-BE49-F238E27FC236}">
                <a16:creationId xmlns:a16="http://schemas.microsoft.com/office/drawing/2014/main" id="{C1E446E6-CEC1-DD46-97F3-2195B5F52F30}"/>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CA339055-12CC-1E4F-A815-39C32F3E9426}"/>
              </a:ext>
            </a:extLst>
          </p:cNvPr>
          <p:cNvSpPr>
            <a:spLocks noGrp="1"/>
          </p:cNvSpPr>
          <p:nvPr>
            <p:ph type="title"/>
          </p:nvPr>
        </p:nvSpPr>
        <p:spPr/>
        <p:txBody>
          <a:bodyPr anchor="ctr"/>
          <a:lstStyle/>
          <a:p>
            <a:r>
              <a:rPr lang="en-US">
                <a:latin typeface="Bodoni 72 Book" pitchFamily="2" charset="0"/>
              </a:rPr>
              <a:t>Sales Tips</a:t>
            </a:r>
            <a:endParaRPr lang="en-US" dirty="0">
              <a:latin typeface="Bodoni 72 Book" pitchFamily="2" charset="0"/>
            </a:endParaRPr>
          </a:p>
        </p:txBody>
      </p:sp>
      <p:sp>
        <p:nvSpPr>
          <p:cNvPr id="3" name="Content Placeholder 2">
            <a:extLst>
              <a:ext uri="{FF2B5EF4-FFF2-40B4-BE49-F238E27FC236}">
                <a16:creationId xmlns:a16="http://schemas.microsoft.com/office/drawing/2014/main" id="{EB21C56C-E42C-994E-966A-7CD3A3ED90DD}"/>
              </a:ext>
            </a:extLst>
          </p:cNvPr>
          <p:cNvSpPr>
            <a:spLocks noGrp="1"/>
          </p:cNvSpPr>
          <p:nvPr>
            <p:ph idx="1"/>
          </p:nvPr>
        </p:nvSpPr>
        <p:spPr/>
        <p:txBody>
          <a:bodyPr>
            <a:normAutofit/>
          </a:bodyPr>
          <a:lstStyle/>
          <a:p>
            <a:r>
              <a:rPr lang="en-US" sz="3200" dirty="0">
                <a:latin typeface="Bodoni 72 Book" pitchFamily="2" charset="0"/>
              </a:rPr>
              <a:t>Keep it simple &amp; know your customers</a:t>
            </a:r>
          </a:p>
          <a:p>
            <a:r>
              <a:rPr lang="en-US" sz="3200" dirty="0">
                <a:latin typeface="Bodoni 72 Book" pitchFamily="2" charset="0"/>
              </a:rPr>
              <a:t>Have just enough in your sales pitch to not lose the customer</a:t>
            </a:r>
          </a:p>
          <a:p>
            <a:r>
              <a:rPr lang="en-US" sz="3200" dirty="0">
                <a:latin typeface="Bodoni 72 Book" pitchFamily="2" charset="0"/>
              </a:rPr>
              <a:t>Make it a conversation not a presentation</a:t>
            </a:r>
          </a:p>
          <a:p>
            <a:r>
              <a:rPr lang="en-US" sz="3200" dirty="0">
                <a:latin typeface="Bodoni 72 Book" pitchFamily="2" charset="0"/>
              </a:rPr>
              <a:t>Create a paragraph for each product on how you would explain it to your clients</a:t>
            </a:r>
          </a:p>
          <a:p>
            <a:endParaRPr lang="en-US" sz="3200" dirty="0">
              <a:latin typeface="Bodoni 72 Book" pitchFamily="2" charset="0"/>
            </a:endParaRPr>
          </a:p>
        </p:txBody>
      </p:sp>
    </p:spTree>
    <p:extLst>
      <p:ext uri="{BB962C8B-B14F-4D97-AF65-F5344CB8AC3E}">
        <p14:creationId xmlns:p14="http://schemas.microsoft.com/office/powerpoint/2010/main" val="34057033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8A4FE29D-9BED-5E49-AB80-F98E990C72B4}"/>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3" y="530225"/>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latin typeface="BODONI 72 OLDSTYLE BOOK" pitchFamily="2" charset="0"/>
              </a:rPr>
              <a:t>Selling Technique</a:t>
            </a:r>
          </a:p>
        </p:txBody>
      </p:sp>
      <p:sp>
        <p:nvSpPr>
          <p:cNvPr id="4" name="TextBox 5">
            <a:extLst>
              <a:ext uri="{FF2B5EF4-FFF2-40B4-BE49-F238E27FC236}">
                <a16:creationId xmlns:a16="http://schemas.microsoft.com/office/drawing/2014/main" id="{EF9F7A8E-1347-5243-BA26-816ADA541BCB}"/>
              </a:ext>
            </a:extLst>
          </p:cNvPr>
          <p:cNvSpPr txBox="1"/>
          <p:nvPr/>
        </p:nvSpPr>
        <p:spPr>
          <a:xfrm>
            <a:off x="1145928" y="1473638"/>
            <a:ext cx="9900143" cy="4093428"/>
          </a:xfrm>
          <a:prstGeom prst="rect">
            <a:avLst/>
          </a:prstGeom>
          <a:noFill/>
          <a:ln cap="flat">
            <a:noFill/>
          </a:ln>
        </p:spPr>
        <p:txBody>
          <a:bodyPr wrap="square">
            <a:spAutoFit/>
          </a:bodyPr>
          <a:lstStyle/>
          <a:p>
            <a:pPr marL="514350" indent="-514350" eaLnBrk="1" fontAlgn="auto" hangingPunct="1">
              <a:spcBef>
                <a:spcPts val="0"/>
              </a:spcBef>
              <a:spcAft>
                <a:spcPts val="0"/>
              </a:spcAft>
              <a:buSzPct val="100000"/>
              <a:buFont typeface="Calibri Light"/>
              <a:buAutoNum type="arabicPeriod"/>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What type of tanning product are you using today?</a:t>
            </a:r>
          </a:p>
          <a:p>
            <a:pPr marL="1657350" lvl="2" indent="-742950">
              <a:buSzPct val="100000"/>
              <a:buAutoNum type="alphaUcPeriod"/>
              <a:defRPr sz="1800" b="0" i="0" u="none" strike="noStrike" kern="0" cap="none" spc="0" baseline="0">
                <a:solidFill>
                  <a:srgbClr val="000000"/>
                </a:solidFill>
                <a:uFillTx/>
              </a:defRPr>
            </a:pPr>
            <a:r>
              <a:rPr lang="en-US" sz="3200" kern="0" dirty="0">
                <a:solidFill>
                  <a:srgbClr val="FF0000"/>
                </a:solidFill>
                <a:latin typeface="Bodoni 72 Oldstyle Book" pitchFamily="2" charset="0"/>
              </a:rPr>
              <a:t>Devoted Creations Lotion</a:t>
            </a:r>
          </a:p>
          <a:p>
            <a:pPr lvl="3">
              <a:buSzPct val="100000"/>
              <a:defRPr sz="1800" b="0" i="0" u="none" strike="noStrike" kern="0" cap="none" spc="0" baseline="0">
                <a:solidFill>
                  <a:srgbClr val="000000"/>
                </a:solidFill>
                <a:uFillTx/>
              </a:defRPr>
            </a:pPr>
            <a:r>
              <a:rPr lang="en-US" sz="3200" kern="0" dirty="0">
                <a:solidFill>
                  <a:srgbClr val="000000"/>
                </a:solidFill>
                <a:latin typeface="Bodoni 72 Oldstyle Book" pitchFamily="2" charset="0"/>
              </a:rPr>
              <a:t>	</a:t>
            </a:r>
            <a:r>
              <a:rPr lang="en-US" sz="3200" kern="0" dirty="0">
                <a:solidFill>
                  <a:srgbClr val="0432FF"/>
                </a:solidFill>
                <a:latin typeface="Bodoni 72 Oldstyle Book" pitchFamily="2" charset="0"/>
              </a:rPr>
              <a:t>a. Devoted Creations Classic </a:t>
            </a:r>
          </a:p>
          <a:p>
            <a:pPr lvl="3">
              <a:buSzPct val="100000"/>
              <a:defRPr sz="1800" b="0" i="0" u="none" strike="noStrike" kern="0" cap="none" spc="0" baseline="0">
                <a:solidFill>
                  <a:srgbClr val="000000"/>
                </a:solidFill>
                <a:uFillTx/>
              </a:defRPr>
            </a:pPr>
            <a:r>
              <a:rPr lang="en-US" sz="3200" kern="0" dirty="0">
                <a:solidFill>
                  <a:srgbClr val="0432FF"/>
                </a:solidFill>
                <a:latin typeface="Bodoni 72 Oldstyle Book" pitchFamily="2" charset="0"/>
              </a:rPr>
              <a:t>	b. Devoted Creations Color Rush</a:t>
            </a:r>
          </a:p>
          <a:p>
            <a:pPr marL="1657350" lvl="2" indent="-742950">
              <a:buSzPct val="100000"/>
              <a:buAutoNum type="alphaUcPeriod"/>
              <a:defRPr sz="1800" b="0" i="0" u="none" strike="noStrike" kern="0" cap="none" spc="0" baseline="0">
                <a:solidFill>
                  <a:srgbClr val="000000"/>
                </a:solidFill>
                <a:uFillTx/>
              </a:defRPr>
            </a:pPr>
            <a:r>
              <a:rPr lang="en-US" sz="3200" kern="0" dirty="0">
                <a:solidFill>
                  <a:srgbClr val="FF0000"/>
                </a:solidFill>
                <a:latin typeface="Bodoni 72 Oldstyle Book" pitchFamily="2" charset="0"/>
              </a:rPr>
              <a:t>Walmart -type Lotion</a:t>
            </a:r>
          </a:p>
          <a:p>
            <a:pPr lvl="3">
              <a:buSzPct val="100000"/>
              <a:defRPr sz="1800" b="0" i="0" u="none" strike="noStrike" kern="0" cap="none" spc="0" baseline="0">
                <a:solidFill>
                  <a:srgbClr val="000000"/>
                </a:solidFill>
                <a:uFillTx/>
              </a:defRPr>
            </a:pPr>
            <a:r>
              <a:rPr lang="en-US" sz="3200" kern="0" dirty="0">
                <a:solidFill>
                  <a:srgbClr val="0432FF"/>
                </a:solidFill>
                <a:latin typeface="Bodoni 72 Oldstyle Book" pitchFamily="2" charset="0"/>
              </a:rPr>
              <a:t>	a. May I see your lotion?</a:t>
            </a:r>
          </a:p>
          <a:p>
            <a:pPr marL="1657350" lvl="2" indent="-742950">
              <a:buSzPct val="100000"/>
              <a:buAutoNum type="alphaUcPeriod"/>
              <a:defRPr sz="1800" b="0" i="0" u="none" strike="noStrike" kern="0" cap="none" spc="0" baseline="0">
                <a:solidFill>
                  <a:srgbClr val="000000"/>
                </a:solidFill>
                <a:uFillTx/>
              </a:defRPr>
            </a:pPr>
            <a:r>
              <a:rPr lang="en-US" sz="3200" kern="0" dirty="0">
                <a:solidFill>
                  <a:srgbClr val="FF0000"/>
                </a:solidFill>
                <a:latin typeface="Bodoni 72 Oldstyle Book" pitchFamily="2" charset="0"/>
              </a:rPr>
              <a:t>”I am not using anything today”</a:t>
            </a:r>
          </a:p>
          <a:p>
            <a:pPr marL="742950" indent="-742950">
              <a:buSzPct val="100000"/>
              <a:buAutoNum type="arabicPeriod"/>
              <a:defRPr sz="1800" b="0" i="0" u="none" strike="noStrike" kern="0" cap="none" spc="0" baseline="0">
                <a:solidFill>
                  <a:srgbClr val="000000"/>
                </a:solidFill>
                <a:uFillTx/>
              </a:defRPr>
            </a:pPr>
            <a:r>
              <a:rPr lang="en-US" sz="3200" kern="0" dirty="0">
                <a:latin typeface="Bodoni 72 Oldstyle Book" pitchFamily="2" charset="0"/>
              </a:rPr>
              <a:t>Educate, Don’t Alienate</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down)">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wipe(down)">
                                      <p:cBhvr>
                                        <p:cTn id="22" dur="500"/>
                                        <p:tgtEl>
                                          <p:spTgt spid="4">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wipe(down)">
                                      <p:cBhvr>
                                        <p:cTn id="27" dur="500"/>
                                        <p:tgtEl>
                                          <p:spTgt spid="4">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wipe(down)">
                                      <p:cBhvr>
                                        <p:cTn id="32" dur="500"/>
                                        <p:tgtEl>
                                          <p:spTgt spid="4">
                                            <p:txEl>
                                              <p:pRg st="2" end="2"/>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wipe(down)">
                                      <p:cBhvr>
                                        <p:cTn id="35" dur="500"/>
                                        <p:tgtEl>
                                          <p:spTgt spid="4">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4">
                                            <p:txEl>
                                              <p:pRg st="5" end="5"/>
                                            </p:txEl>
                                          </p:spTgt>
                                        </p:tgtEl>
                                        <p:attrNameLst>
                                          <p:attrName>style.visibility</p:attrName>
                                        </p:attrNameLst>
                                      </p:cBhvr>
                                      <p:to>
                                        <p:strVal val="visible"/>
                                      </p:to>
                                    </p:set>
                                    <p:animEffect transition="in" filter="wipe(down)">
                                      <p:cBhvr>
                                        <p:cTn id="4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A83D0348-0670-EB41-B74D-8BADD95C289A}"/>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3" y="530225"/>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latin typeface="BODONI 72 OLDSTYLE BOOK" pitchFamily="2" charset="0"/>
              </a:rPr>
              <a:t>Selling Technique</a:t>
            </a:r>
          </a:p>
        </p:txBody>
      </p:sp>
      <p:sp>
        <p:nvSpPr>
          <p:cNvPr id="4" name="TextBox 5">
            <a:extLst>
              <a:ext uri="{FF2B5EF4-FFF2-40B4-BE49-F238E27FC236}">
                <a16:creationId xmlns:a16="http://schemas.microsoft.com/office/drawing/2014/main" id="{EF9F7A8E-1347-5243-BA26-816ADA541BCB}"/>
              </a:ext>
            </a:extLst>
          </p:cNvPr>
          <p:cNvSpPr txBox="1"/>
          <p:nvPr/>
        </p:nvSpPr>
        <p:spPr>
          <a:xfrm>
            <a:off x="1034143" y="1599762"/>
            <a:ext cx="10668000" cy="3139321"/>
          </a:xfrm>
          <a:prstGeom prst="rect">
            <a:avLst/>
          </a:prstGeom>
          <a:noFill/>
          <a:ln cap="flat">
            <a:noFill/>
          </a:ln>
        </p:spPr>
        <p:txBody>
          <a:bodyPr wrap="square">
            <a:spAutoFit/>
          </a:bodyPr>
          <a:lstStyle/>
          <a:p>
            <a:pPr eaLnBrk="1" fontAlgn="auto" hangingPunct="1">
              <a:spcBef>
                <a:spcPts val="0"/>
              </a:spcBef>
              <a:spcAft>
                <a:spcPts val="0"/>
              </a:spcAft>
              <a:buSzPct val="100000"/>
              <a:defRPr sz="1800" b="0" i="0" u="none" strike="noStrike" kern="0" cap="none" spc="0" baseline="0">
                <a:solidFill>
                  <a:srgbClr val="000000"/>
                </a:solidFill>
                <a:uFillTx/>
              </a:defRPr>
            </a:pPr>
            <a:r>
              <a:rPr lang="en-US" sz="3200" kern="0" dirty="0">
                <a:solidFill>
                  <a:srgbClr val="000000"/>
                </a:solidFill>
                <a:latin typeface="Bodoni 72 Oldstyle Book" pitchFamily="2" charset="0"/>
              </a:rPr>
              <a:t>3. I am going to show you 2 products that I think would be great for you.</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**Bring down 2-4 products</a:t>
            </a:r>
          </a:p>
          <a:p>
            <a:pPr eaLnBrk="1" fontAlgn="auto" hangingPunct="1">
              <a:spcBef>
                <a:spcPts val="0"/>
              </a:spcBef>
              <a:spcAft>
                <a:spcPts val="0"/>
              </a:spcAft>
              <a:buSzPct val="100000"/>
              <a:defRPr sz="1800" b="0" i="0" u="none" strike="noStrike" kern="0" cap="none" spc="0" baseline="0">
                <a:solidFill>
                  <a:srgbClr val="000000"/>
                </a:solidFill>
                <a:uFillTx/>
              </a:defRPr>
            </a:pPr>
            <a:endParaRPr lang="en-US" kern="0" dirty="0">
              <a:solidFill>
                <a:srgbClr val="000000"/>
              </a:solidFill>
              <a:latin typeface="Bodoni 72 Oldstyle Book" pitchFamily="2" charset="0"/>
            </a:endParaRPr>
          </a:p>
          <a:p>
            <a:pPr eaLnBrk="1" fontAlgn="auto" hangingPunct="1">
              <a:spcBef>
                <a:spcPts val="0"/>
              </a:spcBef>
              <a:spcAft>
                <a:spcPts val="0"/>
              </a:spcAft>
              <a:buSzPct val="100000"/>
              <a:defRPr sz="1800" b="0" i="0" u="none" strike="noStrike" kern="0" cap="none" spc="0" baseline="0">
                <a:solidFill>
                  <a:srgbClr val="000000"/>
                </a:solidFill>
                <a:uFillTx/>
              </a:defRPr>
            </a:pPr>
            <a:r>
              <a:rPr lang="en-US" sz="3200" kern="0" dirty="0">
                <a:solidFill>
                  <a:srgbClr val="000000"/>
                </a:solidFill>
                <a:latin typeface="Bodoni 72 Oldstyle Book" pitchFamily="2" charset="0"/>
              </a:rPr>
              <a:t>4. Commercialize the lotion/personal statements/sales points</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Name</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Category</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How the base will make their skin feel</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3-5 key ingredients &amp; what they do</a:t>
            </a:r>
          </a:p>
          <a:p>
            <a:pPr eaLnBrk="1" fontAlgn="auto" hangingPunct="1">
              <a:spcBef>
                <a:spcPts val="0"/>
              </a:spcBef>
              <a:spcAft>
                <a:spcPts val="0"/>
              </a:spcAft>
              <a:buSzPct val="100000"/>
              <a:defRPr sz="1800" b="0" i="0" u="none" strike="noStrike" kern="0" cap="none" spc="0" baseline="0">
                <a:solidFill>
                  <a:srgbClr val="000000"/>
                </a:solidFill>
                <a:uFillTx/>
              </a:defRPr>
            </a:pPr>
            <a:r>
              <a:rPr lang="en-US" sz="1400" kern="0" dirty="0">
                <a:solidFill>
                  <a:srgbClr val="000000"/>
                </a:solidFill>
                <a:latin typeface="Bodoni 72 Oldstyle Book" pitchFamily="2" charset="0"/>
              </a:rPr>
              <a:t>	Add in the closing statement</a:t>
            </a:r>
          </a:p>
        </p:txBody>
      </p:sp>
    </p:spTree>
    <p:extLst>
      <p:ext uri="{BB962C8B-B14F-4D97-AF65-F5344CB8AC3E}">
        <p14:creationId xmlns:p14="http://schemas.microsoft.com/office/powerpoint/2010/main" val="3987664728"/>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2268D829-FAFB-BC41-99AC-BEFA616BB16F}"/>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FB36BA7F-486F-5C43-9E3D-899C044DD04B}"/>
              </a:ext>
            </a:extLst>
          </p:cNvPr>
          <p:cNvSpPr txBox="1"/>
          <p:nvPr/>
        </p:nvSpPr>
        <p:spPr>
          <a:xfrm>
            <a:off x="4229100" y="292100"/>
            <a:ext cx="7645400" cy="4991100"/>
          </a:xfrm>
          <a:prstGeom prst="rect">
            <a:avLst/>
          </a:prstGeom>
          <a:noFill/>
          <a:ln cap="flat">
            <a:noFill/>
          </a:ln>
        </p:spPr>
        <p:txBody>
          <a:bodyPr vert="horz" wrap="square" lIns="91440" tIns="45720" rIns="91440" bIns="45720" anchor="t" anchorCtr="0" compatLnSpc="1">
            <a:noAutofit/>
          </a:bodyPr>
          <a:lstStyle/>
          <a:p>
            <a:r>
              <a:rPr lang="en-US" sz="2400" dirty="0">
                <a:latin typeface="Bodoni 72 Book" pitchFamily="2" charset="0"/>
                <a:ea typeface="Baskerville" panose="02020502070401020303" pitchFamily="18" charset="0"/>
              </a:rPr>
              <a:t>Bronze Confidential is a </a:t>
            </a:r>
            <a:r>
              <a:rPr lang="en-US" sz="2400" b="1" i="1" dirty="0">
                <a:latin typeface="BODONI 72 BOOK" pitchFamily="2" charset="0"/>
                <a:ea typeface="Baskerville" panose="02020502070401020303" pitchFamily="18" charset="0"/>
              </a:rPr>
              <a:t>super dark triple bronzer </a:t>
            </a:r>
            <a:r>
              <a:rPr lang="en-US" sz="2400" dirty="0">
                <a:latin typeface="Bodoni 72 Book" pitchFamily="2" charset="0"/>
                <a:ea typeface="Baskerville" panose="02020502070401020303" pitchFamily="18" charset="0"/>
              </a:rPr>
              <a:t>with a </a:t>
            </a:r>
            <a:r>
              <a:rPr lang="en-US" sz="2400" dirty="0">
                <a:highlight>
                  <a:srgbClr val="FFFF00"/>
                </a:highlight>
                <a:latin typeface="Bodoni 72 Book" pitchFamily="2" charset="0"/>
                <a:ea typeface="Baskerville" panose="02020502070401020303" pitchFamily="18" charset="0"/>
              </a:rPr>
              <a:t>revolutionary base that not only keeps your skin super soft and feel like you don’t have any lotion on but it allows the skincare ingredients to absorb deeper into your skin</a:t>
            </a:r>
            <a:r>
              <a:rPr lang="en-US" sz="2400" dirty="0">
                <a:latin typeface="Bodoni 72 Book" pitchFamily="2" charset="0"/>
                <a:ea typeface="Baskerville" panose="02020502070401020303" pitchFamily="18" charset="0"/>
              </a:rPr>
              <a:t>. Being a triple bronzer means it has </a:t>
            </a:r>
            <a:r>
              <a:rPr lang="en-US" sz="2400" b="1" dirty="0">
                <a:latin typeface="BODONI 72 BOOK" pitchFamily="2" charset="0"/>
                <a:ea typeface="Baskerville" panose="02020502070401020303" pitchFamily="18" charset="0"/>
              </a:rPr>
              <a:t>cosmetic, natural and delayed bronzers with </a:t>
            </a:r>
            <a:r>
              <a:rPr lang="en-US" sz="2400" b="1" i="1" dirty="0">
                <a:latin typeface="BODONI 72 BOOK" pitchFamily="2" charset="0"/>
                <a:ea typeface="Baskerville" panose="02020502070401020303" pitchFamily="18" charset="0"/>
              </a:rPr>
              <a:t>anti-orange technology </a:t>
            </a:r>
            <a:r>
              <a:rPr lang="en-US" sz="2400" dirty="0">
                <a:latin typeface="Bodoni 72 Book" pitchFamily="2" charset="0"/>
                <a:ea typeface="Baskerville" panose="02020502070401020303" pitchFamily="18" charset="0"/>
              </a:rPr>
              <a:t>to help you tan more on a natural brown side! It contains </a:t>
            </a:r>
            <a:r>
              <a:rPr lang="en-US" sz="2400" b="1" dirty="0">
                <a:highlight>
                  <a:srgbClr val="FFFF00"/>
                </a:highlight>
                <a:latin typeface="BODONI 72 BOOK" pitchFamily="2" charset="0"/>
                <a:ea typeface="Baskerville" panose="02020502070401020303" pitchFamily="18" charset="0"/>
              </a:rPr>
              <a:t>Plant Based Stem cell extracts</a:t>
            </a:r>
            <a:r>
              <a:rPr lang="en-US" sz="2400" dirty="0">
                <a:highlight>
                  <a:srgbClr val="FFFF00"/>
                </a:highlight>
                <a:latin typeface="Bodoni 72 Book" pitchFamily="2" charset="0"/>
                <a:ea typeface="Baskerville" panose="02020502070401020303" pitchFamily="18" charset="0"/>
              </a:rPr>
              <a:t> </a:t>
            </a:r>
            <a:r>
              <a:rPr lang="en-US" sz="2400" dirty="0">
                <a:latin typeface="Bodoni 72 Book" pitchFamily="2" charset="0"/>
                <a:ea typeface="Baskerville" panose="02020502070401020303" pitchFamily="18" charset="0"/>
              </a:rPr>
              <a:t>to help increase collagen production in the skin which over time fills in any fine lines and wrinkles in the skin. It also contains </a:t>
            </a:r>
            <a:r>
              <a:rPr lang="en-US" sz="2400" b="1" dirty="0">
                <a:highlight>
                  <a:srgbClr val="FFFF00"/>
                </a:highlight>
                <a:latin typeface="BODONI 72 BOOK" pitchFamily="2" charset="0"/>
                <a:ea typeface="Baskerville" panose="02020502070401020303" pitchFamily="18" charset="0"/>
              </a:rPr>
              <a:t>organic grape water </a:t>
            </a:r>
            <a:r>
              <a:rPr lang="en-US" sz="2400" dirty="0">
                <a:latin typeface="Bodoni 72 Book" pitchFamily="2" charset="0"/>
                <a:ea typeface="Baskerville" panose="02020502070401020303" pitchFamily="18" charset="0"/>
              </a:rPr>
              <a:t>which is a prebiotic for our skin’s microbiome to keep the outer layers of our skin healthy. This product contains </a:t>
            </a:r>
            <a:r>
              <a:rPr lang="en-US" sz="2400" b="1" i="1" dirty="0">
                <a:latin typeface="BODONI 72 BOOK" pitchFamily="2" charset="0"/>
                <a:ea typeface="Baskerville" panose="02020502070401020303" pitchFamily="18" charset="0"/>
              </a:rPr>
              <a:t>skin tightening and toning, cellulite fighting, and odor eliminating technologies </a:t>
            </a:r>
            <a:r>
              <a:rPr lang="en-US" sz="2400" i="1" dirty="0">
                <a:latin typeface="Bodoni 72 Book" pitchFamily="2" charset="0"/>
                <a:ea typeface="Baskerville" panose="02020502070401020303" pitchFamily="18" charset="0"/>
              </a:rPr>
              <a:t>so you don’t smell like tanning</a:t>
            </a:r>
            <a:r>
              <a:rPr lang="en-US" sz="2400" dirty="0">
                <a:latin typeface="Bodoni 72 Book" pitchFamily="2" charset="0"/>
                <a:ea typeface="Baskerville" panose="02020502070401020303" pitchFamily="18" charset="0"/>
              </a:rPr>
              <a:t>!</a:t>
            </a:r>
            <a:br>
              <a:rPr lang="en-US" sz="2400" dirty="0">
                <a:latin typeface="Bodoni 72 Book" pitchFamily="2" charset="0"/>
                <a:ea typeface="Baskerville" panose="02020502070401020303" pitchFamily="18" charset="0"/>
              </a:rPr>
            </a:br>
            <a:endParaRPr lang="en-US" sz="2400" dirty="0">
              <a:latin typeface="Bodoni 72 Book" pitchFamily="2" charset="0"/>
              <a:ea typeface="Baskerville" panose="02020502070401020303" pitchFamily="18" charset="0"/>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Tree>
    <p:extLst>
      <p:ext uri="{BB962C8B-B14F-4D97-AF65-F5344CB8AC3E}">
        <p14:creationId xmlns:p14="http://schemas.microsoft.com/office/powerpoint/2010/main" val="3452217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application&#10;&#10;Description automatically generated">
            <a:extLst>
              <a:ext uri="{FF2B5EF4-FFF2-40B4-BE49-F238E27FC236}">
                <a16:creationId xmlns:a16="http://schemas.microsoft.com/office/drawing/2014/main" id="{BD164FE8-0DEB-3847-90A9-13D70FD7537E}"/>
              </a:ext>
            </a:extLst>
          </p:cNvPr>
          <p:cNvPicPr>
            <a:picLocks noChangeAspect="1"/>
          </p:cNvPicPr>
          <p:nvPr/>
        </p:nvPicPr>
        <p:blipFill>
          <a:blip r:embed="rId2"/>
          <a:stretch>
            <a:fillRect/>
          </a:stretch>
        </p:blipFill>
        <p:spPr>
          <a:xfrm>
            <a:off x="4930" y="0"/>
            <a:ext cx="12182140" cy="6858000"/>
          </a:xfrm>
          <a:prstGeom prst="rect">
            <a:avLst/>
          </a:prstGeom>
        </p:spPr>
      </p:pic>
      <p:sp>
        <p:nvSpPr>
          <p:cNvPr id="7" name="Content Placeholder 2">
            <a:extLst>
              <a:ext uri="{FF2B5EF4-FFF2-40B4-BE49-F238E27FC236}">
                <a16:creationId xmlns:a16="http://schemas.microsoft.com/office/drawing/2014/main" id="{E3A646E6-DF61-F44D-82FD-8720D9E2BFF5}"/>
              </a:ext>
            </a:extLst>
          </p:cNvPr>
          <p:cNvSpPr txBox="1"/>
          <p:nvPr/>
        </p:nvSpPr>
        <p:spPr>
          <a:xfrm>
            <a:off x="4114800" y="292100"/>
            <a:ext cx="7759700" cy="5321300"/>
          </a:xfrm>
          <a:prstGeom prst="rect">
            <a:avLst/>
          </a:prstGeom>
          <a:noFill/>
          <a:ln cap="flat">
            <a:noFill/>
          </a:ln>
        </p:spPr>
        <p:txBody>
          <a:bodyPr vert="horz" wrap="square" lIns="91440" tIns="45720" rIns="91440" bIns="45720" anchor="t" anchorCtr="0" compatLnSpc="1">
            <a:noAutofit/>
          </a:bodyPr>
          <a:lstStyle/>
          <a:p>
            <a:r>
              <a:rPr lang="en-US" sz="2300" dirty="0">
                <a:latin typeface="Bodoni 72 Book" pitchFamily="2" charset="0"/>
                <a:ea typeface="Baskerville" panose="02020502070401020303" pitchFamily="18" charset="0"/>
              </a:rPr>
              <a:t>Sunset Strip is the newest </a:t>
            </a:r>
            <a:r>
              <a:rPr lang="en-US" sz="2300" b="1" i="1" dirty="0">
                <a:latin typeface="BODONI 72 BOOK" pitchFamily="2" charset="0"/>
                <a:ea typeface="Baskerville" panose="02020502070401020303" pitchFamily="18" charset="0"/>
              </a:rPr>
              <a:t>natural bronzer </a:t>
            </a:r>
            <a:r>
              <a:rPr lang="en-US" sz="2300" dirty="0">
                <a:latin typeface="Bodoni 72 Book" pitchFamily="2" charset="0"/>
                <a:ea typeface="Baskerville" panose="02020502070401020303" pitchFamily="18" charset="0"/>
              </a:rPr>
              <a:t>in the Devoted Creations collection! It is </a:t>
            </a:r>
            <a:r>
              <a:rPr lang="en-US" sz="2300" b="1" i="1" dirty="0">
                <a:latin typeface="Bodoni 72 Book" pitchFamily="2" charset="0"/>
                <a:ea typeface="Baskerville" panose="02020502070401020303" pitchFamily="18" charset="0"/>
              </a:rPr>
              <a:t>DHA free </a:t>
            </a:r>
            <a:r>
              <a:rPr lang="en-US" sz="2300" dirty="0">
                <a:latin typeface="Bodoni 72 Book" pitchFamily="2" charset="0"/>
                <a:ea typeface="Baskerville" panose="02020502070401020303" pitchFamily="18" charset="0"/>
              </a:rPr>
              <a:t>so it doesn’t have the self tanning ingredient that gives you delayed color, it gives you immediate and natural looking color. Because it is DHA free you can use it </a:t>
            </a:r>
            <a:r>
              <a:rPr lang="en-US" sz="2300" b="1" dirty="0">
                <a:latin typeface="BODONI 72 BOOK" pitchFamily="2" charset="0"/>
                <a:ea typeface="Baskerville" panose="02020502070401020303" pitchFamily="18" charset="0"/>
              </a:rPr>
              <a:t>indoors and outdoors and it wont stain or streak you</a:t>
            </a:r>
            <a:r>
              <a:rPr lang="en-US" sz="2300" dirty="0">
                <a:latin typeface="Bodoni 72 Book" pitchFamily="2" charset="0"/>
                <a:ea typeface="Baskerville" panose="02020502070401020303" pitchFamily="18" charset="0"/>
              </a:rPr>
              <a:t>! It has </a:t>
            </a:r>
            <a:r>
              <a:rPr lang="en-US" sz="2300" dirty="0">
                <a:highlight>
                  <a:srgbClr val="FFFF00"/>
                </a:highlight>
                <a:latin typeface="Bodoni 72 Book" pitchFamily="2" charset="0"/>
                <a:ea typeface="Baskerville" panose="02020502070401020303" pitchFamily="18" charset="0"/>
              </a:rPr>
              <a:t>a </a:t>
            </a:r>
            <a:r>
              <a:rPr lang="en-US" sz="2300" b="1" dirty="0">
                <a:highlight>
                  <a:srgbClr val="FFFF00"/>
                </a:highlight>
                <a:latin typeface="BODONI 72 BOOK" pitchFamily="2" charset="0"/>
                <a:ea typeface="Baskerville" panose="02020502070401020303" pitchFamily="18" charset="0"/>
              </a:rPr>
              <a:t>BB Crème base </a:t>
            </a:r>
            <a:r>
              <a:rPr lang="en-US" sz="2300" dirty="0">
                <a:latin typeface="Bodoni 72 Book" pitchFamily="2" charset="0"/>
                <a:ea typeface="Baskerville" panose="02020502070401020303" pitchFamily="18" charset="0"/>
              </a:rPr>
              <a:t>to the lotion which means it gives your skin a super soft and matte finish looking results! Sunset Strip contains </a:t>
            </a:r>
            <a:r>
              <a:rPr lang="en-US" sz="2300" b="1" dirty="0">
                <a:highlight>
                  <a:srgbClr val="FFFF00"/>
                </a:highlight>
                <a:latin typeface="BODONI 72 BOOK" pitchFamily="2" charset="0"/>
                <a:ea typeface="Baskerville" panose="02020502070401020303" pitchFamily="18" charset="0"/>
              </a:rPr>
              <a:t>omega fatty acids</a:t>
            </a:r>
            <a:r>
              <a:rPr lang="en-US" sz="2300" dirty="0">
                <a:highlight>
                  <a:srgbClr val="FFFF00"/>
                </a:highlight>
                <a:latin typeface="Bodoni 72 Book" pitchFamily="2" charset="0"/>
                <a:ea typeface="Baskerville" panose="02020502070401020303" pitchFamily="18" charset="0"/>
              </a:rPr>
              <a:t> </a:t>
            </a:r>
            <a:r>
              <a:rPr lang="en-US" sz="2300" dirty="0">
                <a:latin typeface="Bodoni 72 Book" pitchFamily="2" charset="0"/>
                <a:ea typeface="Baskerville" panose="02020502070401020303" pitchFamily="18" charset="0"/>
              </a:rPr>
              <a:t>that work to decrease any inflammation in the skin while keeping the outer layer of our skin healthy Not only that but it has </a:t>
            </a:r>
            <a:r>
              <a:rPr lang="en-US" sz="2300" b="1" i="1" dirty="0">
                <a:latin typeface="BODONI 72 BOOK" pitchFamily="2" charset="0"/>
                <a:ea typeface="Baskerville" panose="02020502070401020303" pitchFamily="18" charset="0"/>
              </a:rPr>
              <a:t>gentle exfoliating properties</a:t>
            </a:r>
            <a:r>
              <a:rPr lang="en-US" sz="2300" dirty="0">
                <a:latin typeface="Bodoni 72 Book" pitchFamily="2" charset="0"/>
                <a:ea typeface="Baskerville" panose="02020502070401020303" pitchFamily="18" charset="0"/>
              </a:rPr>
              <a:t> that work to keep the top layer of our skin extremely soft but clear of any harmful bacteria that can lead to any clogged pores. This product contains </a:t>
            </a:r>
            <a:r>
              <a:rPr lang="en-US" sz="2300" b="1" i="1" dirty="0">
                <a:latin typeface="BODONI 72 BOOK" pitchFamily="2" charset="0"/>
                <a:ea typeface="Baskerville" panose="02020502070401020303" pitchFamily="18" charset="0"/>
              </a:rPr>
              <a:t>skin tightening and toning, cellulite fighting, and odor eliminating technologies </a:t>
            </a:r>
            <a:r>
              <a:rPr lang="en-US" sz="2300" i="1" dirty="0">
                <a:latin typeface="Bodoni 72 Book" pitchFamily="2" charset="0"/>
                <a:ea typeface="Baskerville" panose="02020502070401020303" pitchFamily="18" charset="0"/>
              </a:rPr>
              <a:t>so you don’t smell like tanning</a:t>
            </a:r>
            <a:r>
              <a:rPr lang="en-US" sz="2300" dirty="0">
                <a:latin typeface="Bodoni 72 Book" pitchFamily="2" charset="0"/>
                <a:ea typeface="Baskerville" panose="02020502070401020303" pitchFamily="18" charset="0"/>
              </a:rPr>
              <a:t>!</a:t>
            </a:r>
            <a:br>
              <a:rPr lang="en-US" sz="2300" dirty="0">
                <a:latin typeface="Bodoni 72 Book" pitchFamily="2" charset="0"/>
                <a:ea typeface="Baskerville" panose="02020502070401020303" pitchFamily="18" charset="0"/>
              </a:rPr>
            </a:br>
            <a:br>
              <a:rPr lang="en-US" sz="2300" dirty="0">
                <a:latin typeface="Bodoni 72 Book" pitchFamily="2" charset="0"/>
                <a:ea typeface="Baskerville" panose="02020502070401020303" pitchFamily="18" charset="0"/>
              </a:rPr>
            </a:br>
            <a:endParaRPr lang="en-US" sz="2300" dirty="0">
              <a:latin typeface="Bodoni 72 Book" pitchFamily="2" charset="0"/>
              <a:ea typeface="Baskerville" panose="02020502070401020303" pitchFamily="18" charset="0"/>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Tree>
    <p:extLst>
      <p:ext uri="{BB962C8B-B14F-4D97-AF65-F5344CB8AC3E}">
        <p14:creationId xmlns:p14="http://schemas.microsoft.com/office/powerpoint/2010/main" val="124553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with medium confidence">
            <a:extLst>
              <a:ext uri="{FF2B5EF4-FFF2-40B4-BE49-F238E27FC236}">
                <a16:creationId xmlns:a16="http://schemas.microsoft.com/office/drawing/2014/main" id="{C1232CF0-5612-1E49-A596-5143F630A684}"/>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3" y="530225"/>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latin typeface="BODONI 72 OLDSTYLE BOOK" pitchFamily="2" charset="0"/>
              </a:rPr>
              <a:t>Selling Technique</a:t>
            </a:r>
          </a:p>
        </p:txBody>
      </p:sp>
      <p:sp>
        <p:nvSpPr>
          <p:cNvPr id="4" name="TextBox 5">
            <a:extLst>
              <a:ext uri="{FF2B5EF4-FFF2-40B4-BE49-F238E27FC236}">
                <a16:creationId xmlns:a16="http://schemas.microsoft.com/office/drawing/2014/main" id="{EF9F7A8E-1347-5243-BA26-816ADA541BCB}"/>
              </a:ext>
            </a:extLst>
          </p:cNvPr>
          <p:cNvSpPr txBox="1"/>
          <p:nvPr/>
        </p:nvSpPr>
        <p:spPr>
          <a:xfrm>
            <a:off x="1894113" y="828884"/>
            <a:ext cx="9046553" cy="1938992"/>
          </a:xfrm>
          <a:prstGeom prst="rect">
            <a:avLst/>
          </a:prstGeom>
          <a:noFill/>
          <a:ln cap="flat">
            <a:noFill/>
          </a:ln>
        </p:spPr>
        <p:txBody>
          <a:bodyPr wrap="square">
            <a:spAutoFit/>
          </a:bodyPr>
          <a:lstStyle/>
          <a:p>
            <a:pPr>
              <a:defRPr sz="1800" b="0" i="0" u="none" strike="noStrike" kern="0" cap="none" spc="0" baseline="0">
                <a:solidFill>
                  <a:srgbClr val="000000"/>
                </a:solidFill>
                <a:uFillTx/>
              </a:defRPr>
            </a:pPr>
            <a:endParaRPr lang="en-US" sz="4000" kern="0" dirty="0">
              <a:solidFill>
                <a:srgbClr val="000000"/>
              </a:solidFill>
              <a:latin typeface="Bodoni 72 Oldstyle Book" pitchFamily="2" charset="0"/>
            </a:endParaRPr>
          </a:p>
          <a:p>
            <a:pPr>
              <a:defRPr sz="1800" b="0" i="0" u="none" strike="noStrike" kern="0" cap="none" spc="0" baseline="0">
                <a:solidFill>
                  <a:srgbClr val="000000"/>
                </a:solidFill>
                <a:uFillTx/>
              </a:defRPr>
            </a:pPr>
            <a:r>
              <a:rPr lang="en-US" sz="4000" kern="0" dirty="0">
                <a:solidFill>
                  <a:srgbClr val="000000"/>
                </a:solidFill>
                <a:latin typeface="Bodoni 72 Oldstyle Book" pitchFamily="2" charset="0"/>
              </a:rPr>
              <a:t>5. “Which one of these did you like?</a:t>
            </a:r>
          </a:p>
          <a:p>
            <a:pPr lvl="1">
              <a:defRPr sz="1800" b="0" i="0" u="none" strike="noStrike" kern="0" cap="none" spc="0" baseline="0">
                <a:solidFill>
                  <a:srgbClr val="000000"/>
                </a:solidFill>
                <a:uFillTx/>
              </a:defRPr>
            </a:pPr>
            <a:r>
              <a:rPr lang="en-US" sz="4000" kern="0" dirty="0">
                <a:solidFill>
                  <a:srgbClr val="000000"/>
                </a:solidFill>
                <a:latin typeface="Bodoni 72 Oldstyle Book" pitchFamily="2" charset="0"/>
              </a:rPr>
              <a:t>	</a:t>
            </a:r>
          </a:p>
        </p:txBody>
      </p:sp>
      <p:pic>
        <p:nvPicPr>
          <p:cNvPr id="10242" name="Picture 2">
            <a:extLst>
              <a:ext uri="{FF2B5EF4-FFF2-40B4-BE49-F238E27FC236}">
                <a16:creationId xmlns:a16="http://schemas.microsoft.com/office/drawing/2014/main" id="{3B4A907C-2EC4-264D-B3A0-3D8FEAA9DA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3675" y="2464277"/>
            <a:ext cx="4184650" cy="3114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487899"/>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AABD5618-E6A7-4240-B537-EA5B1D67DAB3}"/>
              </a:ext>
            </a:extLst>
          </p:cNvPr>
          <p:cNvPicPr>
            <a:picLocks noChangeAspect="1"/>
          </p:cNvPicPr>
          <p:nvPr/>
        </p:nvPicPr>
        <p:blipFill>
          <a:blip r:embed="rId2"/>
          <a:stretch>
            <a:fillRect/>
          </a:stretch>
        </p:blipFill>
        <p:spPr>
          <a:xfrm>
            <a:off x="4930" y="0"/>
            <a:ext cx="12182140" cy="6858000"/>
          </a:xfrm>
          <a:prstGeom prst="rect">
            <a:avLst/>
          </a:prstGeom>
        </p:spPr>
      </p:pic>
      <p:sp>
        <p:nvSpPr>
          <p:cNvPr id="185346" name="TextBox 3">
            <a:extLst>
              <a:ext uri="{FF2B5EF4-FFF2-40B4-BE49-F238E27FC236}">
                <a16:creationId xmlns:a16="http://schemas.microsoft.com/office/drawing/2014/main" id="{35066693-0F47-DB4B-BDF9-818D2E83DBB4}"/>
              </a:ext>
            </a:extLst>
          </p:cNvPr>
          <p:cNvSpPr txBox="1">
            <a:spLocks noChangeArrowheads="1"/>
          </p:cNvSpPr>
          <p:nvPr/>
        </p:nvSpPr>
        <p:spPr bwMode="auto">
          <a:xfrm>
            <a:off x="3344862" y="419199"/>
            <a:ext cx="5502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4800" b="1" dirty="0">
                <a:solidFill>
                  <a:srgbClr val="FF40FF"/>
                </a:solidFill>
                <a:latin typeface="BODONI 72 OLDSTYLE BOOK" pitchFamily="2" charset="0"/>
              </a:rPr>
              <a:t>5 Step Process</a:t>
            </a:r>
          </a:p>
        </p:txBody>
      </p:sp>
      <p:sp>
        <p:nvSpPr>
          <p:cNvPr id="4" name="TextBox 5">
            <a:extLst>
              <a:ext uri="{FF2B5EF4-FFF2-40B4-BE49-F238E27FC236}">
                <a16:creationId xmlns:a16="http://schemas.microsoft.com/office/drawing/2014/main" id="{EF9F7A8E-1347-5243-BA26-816ADA541BCB}"/>
              </a:ext>
            </a:extLst>
          </p:cNvPr>
          <p:cNvSpPr txBox="1"/>
          <p:nvPr/>
        </p:nvSpPr>
        <p:spPr>
          <a:xfrm>
            <a:off x="1023257" y="1360488"/>
            <a:ext cx="11081657" cy="5078313"/>
          </a:xfrm>
          <a:prstGeom prst="rect">
            <a:avLst/>
          </a:prstGeom>
          <a:noFill/>
          <a:ln cap="flat">
            <a:noFill/>
          </a:ln>
        </p:spPr>
        <p:txBody>
          <a:bodyPr wrap="square">
            <a:spAutoFit/>
          </a:bodyPr>
          <a:lstStyle/>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1. What type of tanning product are you using today?</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2. If not using, asking why?</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3. I am going to show you 2 products that I think are best for what you are looking for!</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4. Commercialize the lotion with sales points and personal statements</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5. Which one of these did you like?</a:t>
            </a:r>
          </a:p>
          <a:p>
            <a:pPr>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	Let’s get you checked out &amp; tanning!</a:t>
            </a:r>
          </a:p>
          <a:p>
            <a:pPr lvl="1">
              <a:defRPr sz="1800" b="0" i="0" u="none" strike="noStrike" kern="0" cap="none" spc="0" baseline="0">
                <a:solidFill>
                  <a:srgbClr val="000000"/>
                </a:solidFill>
                <a:uFillTx/>
              </a:defRPr>
            </a:pPr>
            <a:r>
              <a:rPr lang="en-US" sz="3600" kern="0" dirty="0">
                <a:solidFill>
                  <a:srgbClr val="000000"/>
                </a:solidFill>
                <a:latin typeface="Bodoni 72 Oldstyle Book" pitchFamily="2" charset="0"/>
              </a:rPr>
              <a:t>	</a:t>
            </a:r>
          </a:p>
        </p:txBody>
      </p:sp>
    </p:spTree>
    <p:extLst>
      <p:ext uri="{BB962C8B-B14F-4D97-AF65-F5344CB8AC3E}">
        <p14:creationId xmlns:p14="http://schemas.microsoft.com/office/powerpoint/2010/main" val="10961566"/>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with long hair&#10;&#10;Description automatically generated with low confidence">
            <a:extLst>
              <a:ext uri="{FF2B5EF4-FFF2-40B4-BE49-F238E27FC236}">
                <a16:creationId xmlns:a16="http://schemas.microsoft.com/office/drawing/2014/main" id="{E2B5E4AF-2870-F14C-989B-1F70069EC652}"/>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extBox 2">
            <a:extLst>
              <a:ext uri="{FF2B5EF4-FFF2-40B4-BE49-F238E27FC236}">
                <a16:creationId xmlns:a16="http://schemas.microsoft.com/office/drawing/2014/main" id="{475A629B-7481-9044-837D-49C2B9439DDA}"/>
              </a:ext>
            </a:extLst>
          </p:cNvPr>
          <p:cNvSpPr txBox="1"/>
          <p:nvPr/>
        </p:nvSpPr>
        <p:spPr>
          <a:xfrm>
            <a:off x="7256443" y="2379644"/>
            <a:ext cx="4840077" cy="1815882"/>
          </a:xfrm>
          <a:prstGeom prst="rect">
            <a:avLst/>
          </a:prstGeom>
          <a:noFill/>
        </p:spPr>
        <p:txBody>
          <a:bodyPr wrap="square" rtlCol="0">
            <a:spAutoFit/>
          </a:bodyPr>
          <a:lstStyle/>
          <a:p>
            <a:pPr algn="ctr"/>
            <a:r>
              <a:rPr lang="en-US" sz="2800" dirty="0">
                <a:solidFill>
                  <a:schemeClr val="bg1"/>
                </a:solidFill>
                <a:latin typeface="Baskerville" panose="02020502070401020303" pitchFamily="18" charset="0"/>
                <a:ea typeface="Baskerville" panose="02020502070401020303" pitchFamily="18" charset="0"/>
              </a:rPr>
              <a:t>Megan Racine</a:t>
            </a:r>
          </a:p>
          <a:p>
            <a:pPr algn="ctr"/>
            <a:r>
              <a:rPr lang="en-US" sz="2800" dirty="0">
                <a:solidFill>
                  <a:schemeClr val="bg1"/>
                </a:solidFill>
                <a:latin typeface="Baskerville" panose="02020502070401020303" pitchFamily="18" charset="0"/>
                <a:ea typeface="Baskerville" panose="02020502070401020303" pitchFamily="18" charset="0"/>
              </a:rPr>
              <a:t>National Sales Trainer</a:t>
            </a:r>
          </a:p>
          <a:p>
            <a:pPr algn="ctr"/>
            <a:r>
              <a:rPr lang="en-US" sz="2800" dirty="0">
                <a:solidFill>
                  <a:schemeClr val="bg1"/>
                </a:solidFill>
                <a:latin typeface="Baskerville" panose="02020502070401020303" pitchFamily="18" charset="0"/>
                <a:ea typeface="Baskerville" panose="02020502070401020303" pitchFamily="18" charset="0"/>
                <a:hlinkClick r:id="rId3">
                  <a:extLst>
                    <a:ext uri="{A12FA001-AC4F-418D-AE19-62706E023703}">
                      <ahyp:hlinkClr xmlns:ahyp="http://schemas.microsoft.com/office/drawing/2018/hyperlinkcolor" val="tx"/>
                    </a:ext>
                  </a:extLst>
                </a:hlinkClick>
              </a:rPr>
              <a:t>megan@devotedcreations.com</a:t>
            </a:r>
            <a:endParaRPr lang="en-US" sz="2800" dirty="0">
              <a:solidFill>
                <a:schemeClr val="bg1"/>
              </a:solidFill>
              <a:latin typeface="Baskerville" panose="02020502070401020303" pitchFamily="18" charset="0"/>
              <a:ea typeface="Baskerville" panose="02020502070401020303" pitchFamily="18" charset="0"/>
            </a:endParaRPr>
          </a:p>
          <a:p>
            <a:pPr algn="ctr"/>
            <a:r>
              <a:rPr lang="en-US" sz="2800" dirty="0">
                <a:solidFill>
                  <a:schemeClr val="bg1"/>
                </a:solidFill>
                <a:latin typeface="Baskerville" panose="02020502070401020303" pitchFamily="18" charset="0"/>
                <a:ea typeface="Baskerville" panose="02020502070401020303" pitchFamily="18" charset="0"/>
              </a:rPr>
              <a:t>813.361.1866</a:t>
            </a:r>
          </a:p>
        </p:txBody>
      </p:sp>
    </p:spTree>
    <p:extLst>
      <p:ext uri="{BB962C8B-B14F-4D97-AF65-F5344CB8AC3E}">
        <p14:creationId xmlns:p14="http://schemas.microsoft.com/office/powerpoint/2010/main" val="314375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with medium confidence">
            <a:extLst>
              <a:ext uri="{FF2B5EF4-FFF2-40B4-BE49-F238E27FC236}">
                <a16:creationId xmlns:a16="http://schemas.microsoft.com/office/drawing/2014/main" id="{0FAFC00C-C594-0346-A8C8-4708EBC614BF}"/>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0A98C9F8-CDF8-C446-BE2E-145A3AB45C85}"/>
              </a:ext>
            </a:extLst>
          </p:cNvPr>
          <p:cNvSpPr>
            <a:spLocks noGrp="1"/>
          </p:cNvSpPr>
          <p:nvPr>
            <p:ph type="title"/>
          </p:nvPr>
        </p:nvSpPr>
        <p:spPr>
          <a:xfrm>
            <a:off x="2720269" y="354493"/>
            <a:ext cx="3102935" cy="1027740"/>
          </a:xfrm>
        </p:spPr>
        <p:txBody>
          <a:bodyPr>
            <a:normAutofit/>
          </a:bodyPr>
          <a:lstStyle/>
          <a:p>
            <a:pPr algn="ctr"/>
            <a:r>
              <a:rPr lang="en-US" sz="5400" dirty="0">
                <a:latin typeface="Bodoni 72 Oldstyle Book" pitchFamily="2" charset="0"/>
              </a:rPr>
              <a:t>Bronzers</a:t>
            </a:r>
          </a:p>
        </p:txBody>
      </p:sp>
      <p:sp>
        <p:nvSpPr>
          <p:cNvPr id="20" name="TextBox 19">
            <a:extLst>
              <a:ext uri="{FF2B5EF4-FFF2-40B4-BE49-F238E27FC236}">
                <a16:creationId xmlns:a16="http://schemas.microsoft.com/office/drawing/2014/main" id="{BA60E1E6-1823-3F40-BFEF-0C832EF9EA1F}"/>
              </a:ext>
            </a:extLst>
          </p:cNvPr>
          <p:cNvSpPr txBox="1"/>
          <p:nvPr/>
        </p:nvSpPr>
        <p:spPr>
          <a:xfrm>
            <a:off x="7715256" y="549940"/>
            <a:ext cx="4007761" cy="526297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Bodoni 72 Oldstyle Book" pitchFamily="2" charset="0"/>
              </a:rPr>
              <a:t>Indication on the front of the bottle</a:t>
            </a:r>
          </a:p>
          <a:p>
            <a:pPr marL="285750" indent="-285750">
              <a:buFont typeface="Arial" panose="020B0604020202020204" pitchFamily="34" charset="0"/>
              <a:buChar char="•"/>
            </a:pPr>
            <a:r>
              <a:rPr lang="en-US" sz="2800" dirty="0">
                <a:solidFill>
                  <a:srgbClr val="FF40FF"/>
                </a:solidFill>
                <a:latin typeface="Bodoni 72 Oldstyle Book" pitchFamily="2" charset="0"/>
              </a:rPr>
              <a:t>ONLY 3 TYPES OF BRONZERS</a:t>
            </a:r>
          </a:p>
          <a:p>
            <a:pPr marL="742950" lvl="1" indent="-285750">
              <a:buFont typeface="Wingdings" pitchFamily="2" charset="2"/>
              <a:buChar char="§"/>
            </a:pPr>
            <a:r>
              <a:rPr lang="en-US" sz="2800" dirty="0">
                <a:latin typeface="Bodoni 72 Oldstyle Book" pitchFamily="2" charset="0"/>
              </a:rPr>
              <a:t>Dihydroxyacetone</a:t>
            </a:r>
          </a:p>
          <a:p>
            <a:pPr marL="742950" lvl="1" indent="-285750">
              <a:buFont typeface="Wingdings" pitchFamily="2" charset="2"/>
              <a:buChar char="§"/>
            </a:pPr>
            <a:r>
              <a:rPr lang="en-US" sz="2800" dirty="0">
                <a:latin typeface="Bodoni 72 Oldstyle Book" pitchFamily="2" charset="0"/>
              </a:rPr>
              <a:t>Natural</a:t>
            </a:r>
          </a:p>
          <a:p>
            <a:pPr marL="742950" lvl="1" indent="-285750">
              <a:buFont typeface="Wingdings" pitchFamily="2" charset="2"/>
              <a:buChar char="§"/>
            </a:pPr>
            <a:r>
              <a:rPr lang="en-US" sz="2800" dirty="0">
                <a:latin typeface="Bodoni 72 Oldstyle Book" pitchFamily="2" charset="0"/>
              </a:rPr>
              <a:t>Cosmetic</a:t>
            </a:r>
          </a:p>
          <a:p>
            <a:pPr marL="285750" indent="-285750">
              <a:buFont typeface="Arial" panose="020B0604020202020204" pitchFamily="34" charset="0"/>
              <a:buChar char="•"/>
            </a:pPr>
            <a:r>
              <a:rPr lang="en-US" sz="2800" dirty="0">
                <a:latin typeface="Bodoni 72 Oldstyle Book" pitchFamily="2" charset="0"/>
              </a:rPr>
              <a:t>Has nothing to do with the actual tanning process</a:t>
            </a:r>
          </a:p>
          <a:p>
            <a:pPr marL="285750" indent="-285750">
              <a:buFont typeface="Arial" panose="020B0604020202020204" pitchFamily="34" charset="0"/>
              <a:buChar char="•"/>
            </a:pPr>
            <a:r>
              <a:rPr lang="en-US" sz="2800" dirty="0">
                <a:latin typeface="Bodoni 72 Oldstyle Book" pitchFamily="2" charset="0"/>
              </a:rPr>
              <a:t>Streaking, staining or orange tones develop from human error</a:t>
            </a:r>
          </a:p>
        </p:txBody>
      </p:sp>
      <p:pic>
        <p:nvPicPr>
          <p:cNvPr id="5" name="Picture 4">
            <a:extLst>
              <a:ext uri="{FF2B5EF4-FFF2-40B4-BE49-F238E27FC236}">
                <a16:creationId xmlns:a16="http://schemas.microsoft.com/office/drawing/2014/main" id="{0D3636C4-E404-F343-BC46-318C305E0F47}"/>
              </a:ext>
            </a:extLst>
          </p:cNvPr>
          <p:cNvPicPr>
            <a:picLocks noChangeAspect="1"/>
          </p:cNvPicPr>
          <p:nvPr/>
        </p:nvPicPr>
        <p:blipFill>
          <a:blip r:embed="rId3"/>
          <a:stretch>
            <a:fillRect/>
          </a:stretch>
        </p:blipFill>
        <p:spPr>
          <a:xfrm>
            <a:off x="6096000" y="1542073"/>
            <a:ext cx="1466779" cy="3002314"/>
          </a:xfrm>
          <a:prstGeom prst="rect">
            <a:avLst/>
          </a:prstGeom>
        </p:spPr>
      </p:pic>
      <p:pic>
        <p:nvPicPr>
          <p:cNvPr id="7" name="Picture 6">
            <a:extLst>
              <a:ext uri="{FF2B5EF4-FFF2-40B4-BE49-F238E27FC236}">
                <a16:creationId xmlns:a16="http://schemas.microsoft.com/office/drawing/2014/main" id="{C5785665-349B-B54B-A187-F15D4A73CDBF}"/>
              </a:ext>
            </a:extLst>
          </p:cNvPr>
          <p:cNvPicPr>
            <a:picLocks noChangeAspect="1"/>
          </p:cNvPicPr>
          <p:nvPr/>
        </p:nvPicPr>
        <p:blipFill>
          <a:blip r:embed="rId4"/>
          <a:stretch>
            <a:fillRect/>
          </a:stretch>
        </p:blipFill>
        <p:spPr>
          <a:xfrm>
            <a:off x="2144302" y="1582851"/>
            <a:ext cx="1445990" cy="2971057"/>
          </a:xfrm>
          <a:prstGeom prst="rect">
            <a:avLst/>
          </a:prstGeom>
        </p:spPr>
      </p:pic>
      <p:pic>
        <p:nvPicPr>
          <p:cNvPr id="9" name="Picture 8">
            <a:extLst>
              <a:ext uri="{FF2B5EF4-FFF2-40B4-BE49-F238E27FC236}">
                <a16:creationId xmlns:a16="http://schemas.microsoft.com/office/drawing/2014/main" id="{AC4C569C-B47B-B94D-A2EB-99032945CB0F}"/>
              </a:ext>
            </a:extLst>
          </p:cNvPr>
          <p:cNvPicPr>
            <a:picLocks noChangeAspect="1"/>
          </p:cNvPicPr>
          <p:nvPr/>
        </p:nvPicPr>
        <p:blipFill>
          <a:blip r:embed="rId5"/>
          <a:stretch>
            <a:fillRect/>
          </a:stretch>
        </p:blipFill>
        <p:spPr>
          <a:xfrm>
            <a:off x="3772589" y="1554127"/>
            <a:ext cx="998296" cy="2999781"/>
          </a:xfrm>
          <a:prstGeom prst="rect">
            <a:avLst/>
          </a:prstGeom>
        </p:spPr>
      </p:pic>
      <p:pic>
        <p:nvPicPr>
          <p:cNvPr id="11" name="Picture 10">
            <a:extLst>
              <a:ext uri="{FF2B5EF4-FFF2-40B4-BE49-F238E27FC236}">
                <a16:creationId xmlns:a16="http://schemas.microsoft.com/office/drawing/2014/main" id="{E91C64EB-C196-A447-90E6-A87B74E44DAF}"/>
              </a:ext>
            </a:extLst>
          </p:cNvPr>
          <p:cNvPicPr>
            <a:picLocks noChangeAspect="1"/>
          </p:cNvPicPr>
          <p:nvPr/>
        </p:nvPicPr>
        <p:blipFill>
          <a:blip r:embed="rId6"/>
          <a:stretch>
            <a:fillRect/>
          </a:stretch>
        </p:blipFill>
        <p:spPr>
          <a:xfrm>
            <a:off x="439163" y="1637081"/>
            <a:ext cx="1522842" cy="2916827"/>
          </a:xfrm>
          <a:prstGeom prst="rect">
            <a:avLst/>
          </a:prstGeom>
        </p:spPr>
      </p:pic>
      <p:pic>
        <p:nvPicPr>
          <p:cNvPr id="13" name="Picture 12">
            <a:extLst>
              <a:ext uri="{FF2B5EF4-FFF2-40B4-BE49-F238E27FC236}">
                <a16:creationId xmlns:a16="http://schemas.microsoft.com/office/drawing/2014/main" id="{F0B10EF9-E17F-A54C-B7D4-D9FC65E0AFF8}"/>
              </a:ext>
            </a:extLst>
          </p:cNvPr>
          <p:cNvPicPr>
            <a:picLocks noChangeAspect="1"/>
          </p:cNvPicPr>
          <p:nvPr/>
        </p:nvPicPr>
        <p:blipFill>
          <a:blip r:embed="rId7"/>
          <a:stretch>
            <a:fillRect/>
          </a:stretch>
        </p:blipFill>
        <p:spPr>
          <a:xfrm>
            <a:off x="4953182" y="1542073"/>
            <a:ext cx="960521" cy="3002314"/>
          </a:xfrm>
          <a:prstGeom prst="rect">
            <a:avLst/>
          </a:prstGeom>
        </p:spPr>
      </p:pic>
    </p:spTree>
    <p:extLst>
      <p:ext uri="{BB962C8B-B14F-4D97-AF65-F5344CB8AC3E}">
        <p14:creationId xmlns:p14="http://schemas.microsoft.com/office/powerpoint/2010/main" val="2436888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iagram&#10;&#10;Description automatically generated with medium confidence">
            <a:extLst>
              <a:ext uri="{FF2B5EF4-FFF2-40B4-BE49-F238E27FC236}">
                <a16:creationId xmlns:a16="http://schemas.microsoft.com/office/drawing/2014/main" id="{3D33F9D0-0AC0-7C4D-A2BF-D811C1B30865}"/>
              </a:ext>
            </a:extLst>
          </p:cNvPr>
          <p:cNvPicPr>
            <a:picLocks noChangeAspect="1"/>
          </p:cNvPicPr>
          <p:nvPr/>
        </p:nvPicPr>
        <p:blipFill>
          <a:blip r:embed="rId2"/>
          <a:stretch>
            <a:fillRect/>
          </a:stretch>
        </p:blipFill>
        <p:spPr>
          <a:xfrm>
            <a:off x="4930" y="0"/>
            <a:ext cx="12182140" cy="6858000"/>
          </a:xfrm>
          <a:prstGeom prst="rect">
            <a:avLst/>
          </a:prstGeom>
        </p:spPr>
      </p:pic>
      <p:sp>
        <p:nvSpPr>
          <p:cNvPr id="2" name="Title 1">
            <a:extLst>
              <a:ext uri="{FF2B5EF4-FFF2-40B4-BE49-F238E27FC236}">
                <a16:creationId xmlns:a16="http://schemas.microsoft.com/office/drawing/2014/main" id="{1FEF4F4F-F807-2443-B128-7BF4D1249A05}"/>
              </a:ext>
            </a:extLst>
          </p:cNvPr>
          <p:cNvSpPr>
            <a:spLocks noGrp="1"/>
          </p:cNvSpPr>
          <p:nvPr>
            <p:ph type="title"/>
          </p:nvPr>
        </p:nvSpPr>
        <p:spPr>
          <a:xfrm>
            <a:off x="6548407" y="353250"/>
            <a:ext cx="2549082" cy="1325563"/>
          </a:xfrm>
        </p:spPr>
        <p:txBody>
          <a:bodyPr>
            <a:normAutofit/>
          </a:bodyPr>
          <a:lstStyle/>
          <a:p>
            <a:pPr algn="r"/>
            <a:r>
              <a:rPr lang="en-US" sz="6600" dirty="0">
                <a:latin typeface="Bodoni 72 Oldstyle Book" pitchFamily="2" charset="0"/>
              </a:rPr>
              <a:t>Tingle</a:t>
            </a:r>
          </a:p>
        </p:txBody>
      </p:sp>
      <p:pic>
        <p:nvPicPr>
          <p:cNvPr id="9" name="Picture 8" descr="A picture containing text&#10;&#10;Description automatically generated">
            <a:extLst>
              <a:ext uri="{FF2B5EF4-FFF2-40B4-BE49-F238E27FC236}">
                <a16:creationId xmlns:a16="http://schemas.microsoft.com/office/drawing/2014/main" id="{EB4F8457-E16A-1045-BDE2-61FA0E3C4663}"/>
              </a:ext>
            </a:extLst>
          </p:cNvPr>
          <p:cNvPicPr>
            <a:picLocks noChangeAspect="1"/>
          </p:cNvPicPr>
          <p:nvPr/>
        </p:nvPicPr>
        <p:blipFill>
          <a:blip r:embed="rId3"/>
          <a:stretch>
            <a:fillRect/>
          </a:stretch>
        </p:blipFill>
        <p:spPr>
          <a:xfrm>
            <a:off x="1936655" y="328922"/>
            <a:ext cx="1430893" cy="3457992"/>
          </a:xfrm>
          <a:prstGeom prst="rect">
            <a:avLst/>
          </a:prstGeom>
        </p:spPr>
      </p:pic>
      <p:pic>
        <p:nvPicPr>
          <p:cNvPr id="7" name="Picture 6" descr="A picture containing text, cup&#10;&#10;Description automatically generated">
            <a:extLst>
              <a:ext uri="{FF2B5EF4-FFF2-40B4-BE49-F238E27FC236}">
                <a16:creationId xmlns:a16="http://schemas.microsoft.com/office/drawing/2014/main" id="{C6BD5A6E-D88A-9A43-9CCC-0297CB338E40}"/>
              </a:ext>
            </a:extLst>
          </p:cNvPr>
          <p:cNvPicPr>
            <a:picLocks noChangeAspect="1"/>
          </p:cNvPicPr>
          <p:nvPr/>
        </p:nvPicPr>
        <p:blipFill>
          <a:blip r:embed="rId4"/>
          <a:stretch>
            <a:fillRect/>
          </a:stretch>
        </p:blipFill>
        <p:spPr>
          <a:xfrm>
            <a:off x="3105119" y="2658474"/>
            <a:ext cx="1702396" cy="3457991"/>
          </a:xfrm>
          <a:prstGeom prst="rect">
            <a:avLst/>
          </a:prstGeom>
        </p:spPr>
      </p:pic>
      <p:pic>
        <p:nvPicPr>
          <p:cNvPr id="5" name="Picture 4" descr="Logo, calendar&#10;&#10;Description automatically generated">
            <a:extLst>
              <a:ext uri="{FF2B5EF4-FFF2-40B4-BE49-F238E27FC236}">
                <a16:creationId xmlns:a16="http://schemas.microsoft.com/office/drawing/2014/main" id="{4E967C81-A91B-9C41-852D-45CDD6DEA407}"/>
              </a:ext>
            </a:extLst>
          </p:cNvPr>
          <p:cNvPicPr>
            <a:picLocks noChangeAspect="1"/>
          </p:cNvPicPr>
          <p:nvPr/>
        </p:nvPicPr>
        <p:blipFill>
          <a:blip r:embed="rId5"/>
          <a:stretch>
            <a:fillRect/>
          </a:stretch>
        </p:blipFill>
        <p:spPr>
          <a:xfrm>
            <a:off x="420994" y="3073973"/>
            <a:ext cx="2040357" cy="3020023"/>
          </a:xfrm>
          <a:prstGeom prst="rect">
            <a:avLst/>
          </a:prstGeom>
        </p:spPr>
      </p:pic>
      <p:sp>
        <p:nvSpPr>
          <p:cNvPr id="10" name="TextBox 9">
            <a:extLst>
              <a:ext uri="{FF2B5EF4-FFF2-40B4-BE49-F238E27FC236}">
                <a16:creationId xmlns:a16="http://schemas.microsoft.com/office/drawing/2014/main" id="{525317FE-0608-7C4B-B38B-61403596188E}"/>
              </a:ext>
            </a:extLst>
          </p:cNvPr>
          <p:cNvSpPr txBox="1"/>
          <p:nvPr/>
        </p:nvSpPr>
        <p:spPr>
          <a:xfrm>
            <a:off x="9097489" y="1678813"/>
            <a:ext cx="2470150" cy="690638"/>
          </a:xfrm>
          <a:prstGeom prst="rect">
            <a:avLst/>
          </a:prstGeom>
          <a:noFill/>
          <a:ln w="9528" cap="flat">
            <a:solidFill>
              <a:srgbClr val="FF0000"/>
            </a:solidFill>
            <a:prstDash val="solid"/>
            <a:miter/>
          </a:ln>
        </p:spPr>
        <p:txBody>
          <a:bodyPr wrap="square" anchorCtr="1">
            <a:spAutoFit/>
          </a:bodyPr>
          <a:lstStyle/>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400" b="1" u="sng" kern="0" dirty="0">
                <a:solidFill>
                  <a:srgbClr val="000000"/>
                </a:solidFill>
                <a:latin typeface="BODONI 72 OLDSTYLE BOOK" pitchFamily="2" charset="0"/>
                <a:ea typeface="SimSun" pitchFamily="2"/>
              </a:rPr>
              <a:t>Increase Microcirculation</a:t>
            </a:r>
          </a:p>
        </p:txBody>
      </p:sp>
      <p:sp>
        <p:nvSpPr>
          <p:cNvPr id="11" name="TextBox 10">
            <a:extLst>
              <a:ext uri="{FF2B5EF4-FFF2-40B4-BE49-F238E27FC236}">
                <a16:creationId xmlns:a16="http://schemas.microsoft.com/office/drawing/2014/main" id="{258D614C-9A2D-D849-BF0B-7F8F3DB243B1}"/>
              </a:ext>
            </a:extLst>
          </p:cNvPr>
          <p:cNvSpPr txBox="1"/>
          <p:nvPr/>
        </p:nvSpPr>
        <p:spPr>
          <a:xfrm>
            <a:off x="9097489" y="2909772"/>
            <a:ext cx="2470150" cy="690638"/>
          </a:xfrm>
          <a:prstGeom prst="rect">
            <a:avLst/>
          </a:prstGeom>
          <a:noFill/>
          <a:ln w="9528" cap="flat">
            <a:solidFill>
              <a:srgbClr val="FF0000"/>
            </a:solidFill>
            <a:prstDash val="solid"/>
            <a:miter/>
          </a:ln>
        </p:spPr>
        <p:txBody>
          <a:bodyPr wrap="square" anchorCtr="1">
            <a:spAutoFit/>
          </a:bodyPr>
          <a:lstStyle/>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400" b="1" u="sng" kern="0">
                <a:solidFill>
                  <a:srgbClr val="000000"/>
                </a:solidFill>
                <a:latin typeface="BODONI 72 OLDSTYLE BOOK" pitchFamily="2" charset="0"/>
                <a:ea typeface="SimSun" pitchFamily="2"/>
              </a:rPr>
              <a:t>Increases Bloodflow</a:t>
            </a:r>
          </a:p>
        </p:txBody>
      </p:sp>
      <p:sp>
        <p:nvSpPr>
          <p:cNvPr id="12" name="TextBox 11">
            <a:extLst>
              <a:ext uri="{FF2B5EF4-FFF2-40B4-BE49-F238E27FC236}">
                <a16:creationId xmlns:a16="http://schemas.microsoft.com/office/drawing/2014/main" id="{E0C06606-A36E-FD4B-AE97-F3B4FC9D7D6F}"/>
              </a:ext>
            </a:extLst>
          </p:cNvPr>
          <p:cNvSpPr txBox="1"/>
          <p:nvPr/>
        </p:nvSpPr>
        <p:spPr>
          <a:xfrm>
            <a:off x="9097489" y="4128856"/>
            <a:ext cx="2470150" cy="690638"/>
          </a:xfrm>
          <a:prstGeom prst="rect">
            <a:avLst/>
          </a:prstGeom>
          <a:noFill/>
          <a:ln w="9528" cap="flat">
            <a:solidFill>
              <a:srgbClr val="FF0000"/>
            </a:solidFill>
            <a:prstDash val="solid"/>
            <a:miter/>
          </a:ln>
        </p:spPr>
        <p:txBody>
          <a:bodyPr wrap="square" anchorCtr="1">
            <a:spAutoFit/>
          </a:bodyPr>
          <a:lstStyle/>
          <a:p>
            <a:pPr algn="ctr" eaLnBrk="1" fontAlgn="auto" hangingPunct="1">
              <a:lnSpc>
                <a:spcPct val="80000"/>
              </a:lnSpc>
              <a:spcBef>
                <a:spcPts val="0"/>
              </a:spcBef>
              <a:spcAft>
                <a:spcPts val="1415"/>
              </a:spcAft>
              <a:defRPr sz="1800" b="0" i="0" u="none" strike="noStrike" kern="0" cap="none" spc="0" baseline="0">
                <a:solidFill>
                  <a:srgbClr val="000000"/>
                </a:solidFill>
                <a:uFillTx/>
              </a:defRPr>
            </a:pPr>
            <a:r>
              <a:rPr lang="en-US" sz="2400" b="1" u="sng" kern="0">
                <a:solidFill>
                  <a:srgbClr val="000000"/>
                </a:solidFill>
                <a:latin typeface="BODONI 72 OLDSTYLE BOOK" pitchFamily="2" charset="0"/>
                <a:ea typeface="SimSun" pitchFamily="2"/>
              </a:rPr>
              <a:t>Increases Oxygen Production</a:t>
            </a:r>
          </a:p>
        </p:txBody>
      </p:sp>
      <p:sp>
        <p:nvSpPr>
          <p:cNvPr id="13" name="Down Arrow 10">
            <a:extLst>
              <a:ext uri="{FF2B5EF4-FFF2-40B4-BE49-F238E27FC236}">
                <a16:creationId xmlns:a16="http://schemas.microsoft.com/office/drawing/2014/main" id="{001FFFAB-FCA9-9943-BC3A-B0375A85C560}"/>
              </a:ext>
            </a:extLst>
          </p:cNvPr>
          <p:cNvSpPr>
            <a:spLocks/>
          </p:cNvSpPr>
          <p:nvPr/>
        </p:nvSpPr>
        <p:spPr bwMode="auto">
          <a:xfrm>
            <a:off x="10207152" y="2502931"/>
            <a:ext cx="273050" cy="271463"/>
          </a:xfrm>
          <a:custGeom>
            <a:avLst/>
            <a:gdLst>
              <a:gd name="T0" fmla="*/ 275872225 w 21600"/>
              <a:gd name="T1" fmla="*/ 0 h 21600"/>
              <a:gd name="T2" fmla="*/ 551742363 w 21600"/>
              <a:gd name="T3" fmla="*/ 269438225 h 21600"/>
              <a:gd name="T4" fmla="*/ 275872225 w 21600"/>
              <a:gd name="T5" fmla="*/ 538874553 h 21600"/>
              <a:gd name="T6" fmla="*/ 0 w 21600"/>
              <a:gd name="T7" fmla="*/ 269438225 h 21600"/>
              <a:gd name="T8" fmla="*/ 0 w 21600"/>
              <a:gd name="T9" fmla="*/ 269436328 h 21600"/>
              <a:gd name="T10" fmla="*/ 551742363 w 21600"/>
              <a:gd name="T11" fmla="*/ 269436328 h 21600"/>
              <a:gd name="T12" fmla="*/ 17694720 60000 65536"/>
              <a:gd name="T13" fmla="*/ 0 60000 65536"/>
              <a:gd name="T14" fmla="*/ 5898240 60000 65536"/>
              <a:gd name="T15" fmla="*/ 11796480 60000 65536"/>
              <a:gd name="T16" fmla="*/ 11796480 60000 65536"/>
              <a:gd name="T17" fmla="*/ 0 60000 65536"/>
              <a:gd name="T18" fmla="*/ 5400 w 21600"/>
              <a:gd name="T19" fmla="*/ 0 h 21600"/>
              <a:gd name="T20" fmla="*/ 16200 w 21600"/>
              <a:gd name="T21" fmla="*/ 162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5400" y="0"/>
                </a:moveTo>
                <a:lnTo>
                  <a:pt x="5400" y="10800"/>
                </a:lnTo>
                <a:lnTo>
                  <a:pt x="0" y="10800"/>
                </a:lnTo>
                <a:lnTo>
                  <a:pt x="10800" y="21600"/>
                </a:lnTo>
                <a:lnTo>
                  <a:pt x="21600" y="10800"/>
                </a:lnTo>
                <a:lnTo>
                  <a:pt x="16200" y="10800"/>
                </a:lnTo>
                <a:lnTo>
                  <a:pt x="16200" y="0"/>
                </a:lnTo>
                <a:lnTo>
                  <a:pt x="5400" y="0"/>
                </a:lnTo>
                <a:close/>
              </a:path>
            </a:pathLst>
          </a:custGeom>
          <a:solidFill>
            <a:srgbClr val="FF2600"/>
          </a:solidFill>
          <a:ln w="12701" cap="flat">
            <a:solidFill>
              <a:srgbClr val="FF0000"/>
            </a:solidFill>
            <a:prstDash val="solid"/>
            <a:miter lim="800000"/>
            <a:headEnd/>
            <a:tailEnd/>
          </a:ln>
        </p:spPr>
        <p:txBody>
          <a:bodyPr anchor="ctr" anchorCtr="1"/>
          <a:lstStyle/>
          <a:p>
            <a:endParaRPr lang="en-US" sz="2400"/>
          </a:p>
        </p:txBody>
      </p:sp>
      <p:sp>
        <p:nvSpPr>
          <p:cNvPr id="14" name="Down Arrow 11">
            <a:extLst>
              <a:ext uri="{FF2B5EF4-FFF2-40B4-BE49-F238E27FC236}">
                <a16:creationId xmlns:a16="http://schemas.microsoft.com/office/drawing/2014/main" id="{E1D22E45-F026-474C-B017-D89280095953}"/>
              </a:ext>
            </a:extLst>
          </p:cNvPr>
          <p:cNvSpPr>
            <a:spLocks/>
          </p:cNvSpPr>
          <p:nvPr/>
        </p:nvSpPr>
        <p:spPr bwMode="auto">
          <a:xfrm>
            <a:off x="10196039" y="3735788"/>
            <a:ext cx="273050" cy="285750"/>
          </a:xfrm>
          <a:custGeom>
            <a:avLst/>
            <a:gdLst>
              <a:gd name="T0" fmla="*/ 275872225 w 21600"/>
              <a:gd name="T1" fmla="*/ 0 h 21600"/>
              <a:gd name="T2" fmla="*/ 551742363 w 21600"/>
              <a:gd name="T3" fmla="*/ 329075349 h 21600"/>
              <a:gd name="T4" fmla="*/ 275872225 w 21600"/>
              <a:gd name="T5" fmla="*/ 658150883 h 21600"/>
              <a:gd name="T6" fmla="*/ 0 w 21600"/>
              <a:gd name="T7" fmla="*/ 329075349 h 21600"/>
              <a:gd name="T8" fmla="*/ 0 w 21600"/>
              <a:gd name="T9" fmla="*/ 341964380 h 21600"/>
              <a:gd name="T10" fmla="*/ 551742363 w 21600"/>
              <a:gd name="T11" fmla="*/ 341964380 h 21600"/>
              <a:gd name="T12" fmla="*/ 17694720 60000 65536"/>
              <a:gd name="T13" fmla="*/ 0 60000 65536"/>
              <a:gd name="T14" fmla="*/ 5898240 60000 65536"/>
              <a:gd name="T15" fmla="*/ 11796480 60000 65536"/>
              <a:gd name="T16" fmla="*/ 11796480 60000 65536"/>
              <a:gd name="T17" fmla="*/ 0 60000 65536"/>
              <a:gd name="T18" fmla="*/ 5400 w 21600"/>
              <a:gd name="T19" fmla="*/ 0 h 21600"/>
              <a:gd name="T20" fmla="*/ 16200 w 21600"/>
              <a:gd name="T21" fmla="*/ 16411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5400" y="0"/>
                </a:moveTo>
                <a:lnTo>
                  <a:pt x="5400" y="11223"/>
                </a:lnTo>
                <a:lnTo>
                  <a:pt x="0" y="11223"/>
                </a:lnTo>
                <a:lnTo>
                  <a:pt x="10800" y="21600"/>
                </a:lnTo>
                <a:lnTo>
                  <a:pt x="21600" y="11223"/>
                </a:lnTo>
                <a:lnTo>
                  <a:pt x="16200" y="11223"/>
                </a:lnTo>
                <a:lnTo>
                  <a:pt x="16200" y="0"/>
                </a:lnTo>
                <a:lnTo>
                  <a:pt x="5400" y="0"/>
                </a:lnTo>
                <a:close/>
              </a:path>
            </a:pathLst>
          </a:custGeom>
          <a:solidFill>
            <a:srgbClr val="FF2600"/>
          </a:solidFill>
          <a:ln w="12701" cap="flat">
            <a:solidFill>
              <a:srgbClr val="FF0000"/>
            </a:solidFill>
            <a:prstDash val="solid"/>
            <a:miter lim="800000"/>
            <a:headEnd/>
            <a:tailEnd/>
          </a:ln>
        </p:spPr>
        <p:txBody>
          <a:bodyPr anchor="ctr" anchorCtr="1"/>
          <a:lstStyle/>
          <a:p>
            <a:endParaRPr lang="en-US" sz="2400"/>
          </a:p>
        </p:txBody>
      </p:sp>
      <p:sp>
        <p:nvSpPr>
          <p:cNvPr id="20" name="TextBox 9">
            <a:extLst>
              <a:ext uri="{FF2B5EF4-FFF2-40B4-BE49-F238E27FC236}">
                <a16:creationId xmlns:a16="http://schemas.microsoft.com/office/drawing/2014/main" id="{C57240A2-9085-A34E-8FFB-3381AC7EE69C}"/>
              </a:ext>
            </a:extLst>
          </p:cNvPr>
          <p:cNvSpPr txBox="1">
            <a:spLocks noChangeArrowheads="1"/>
          </p:cNvSpPr>
          <p:nvPr/>
        </p:nvSpPr>
        <p:spPr bwMode="auto">
          <a:xfrm>
            <a:off x="7222007" y="2242976"/>
            <a:ext cx="1663700" cy="830997"/>
          </a:xfrm>
          <a:prstGeom prst="rect">
            <a:avLst/>
          </a:prstGeom>
          <a:solidFill>
            <a:srgbClr val="FF2600">
              <a:alpha val="6745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1">
            <a:spAutoFit/>
          </a:bodyPr>
          <a:lstStyle>
            <a:lvl1pPr>
              <a:lnSpc>
                <a:spcPct val="90000"/>
              </a:lnSpc>
              <a:spcAft>
                <a:spcPts val="1413"/>
              </a:spcAft>
              <a:defRPr sz="2800">
                <a:solidFill>
                  <a:srgbClr val="000000"/>
                </a:solidFill>
                <a:latin typeface="Calibri" panose="020F0502020204030204" pitchFamily="34" charset="0"/>
                <a:ea typeface="SimSun" panose="02010600030101010101" pitchFamily="2" charset="-122"/>
              </a:defRPr>
            </a:lvl1pPr>
            <a:lvl2pPr marL="742950" indent="-285750">
              <a:lnSpc>
                <a:spcPct val="90000"/>
              </a:lnSpc>
              <a:spcBef>
                <a:spcPts val="500"/>
              </a:spcBef>
              <a:buSzPct val="100000"/>
              <a:buFont typeface="Arial" panose="020B0604020202020204" pitchFamily="34" charset="0"/>
              <a:buChar char="•"/>
              <a:defRPr sz="2400">
                <a:solidFill>
                  <a:srgbClr val="000000"/>
                </a:solidFill>
                <a:latin typeface="Calibri" panose="020F0502020204030204" pitchFamily="34" charset="0"/>
                <a:ea typeface="SimSun" panose="02010600030101010101" pitchFamily="2" charset="-122"/>
              </a:defRPr>
            </a:lvl2pPr>
            <a:lvl3pPr marL="1143000" indent="-228600">
              <a:lnSpc>
                <a:spcPct val="90000"/>
              </a:lnSpc>
              <a:spcBef>
                <a:spcPts val="500"/>
              </a:spcBef>
              <a:buSzPct val="100000"/>
              <a:buFont typeface="Arial" panose="020B0604020202020204" pitchFamily="34" charset="0"/>
              <a:buChar char="•"/>
              <a:defRPr sz="2000">
                <a:solidFill>
                  <a:srgbClr val="000000"/>
                </a:solidFill>
                <a:latin typeface="Calibri" panose="020F0502020204030204" pitchFamily="34" charset="0"/>
                <a:ea typeface="SimSun" panose="02010600030101010101" pitchFamily="2" charset="-122"/>
              </a:defRPr>
            </a:lvl3pPr>
            <a:lvl4pPr marL="16002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4pPr>
            <a:lvl5pPr marL="2057400" indent="-228600">
              <a:lnSpc>
                <a:spcPct val="90000"/>
              </a:lnSpc>
              <a:spcBef>
                <a:spcPts val="500"/>
              </a:spcBef>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5pPr>
            <a:lvl6pPr marL="25146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6pPr>
            <a:lvl7pPr marL="29718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7pPr>
            <a:lvl8pPr marL="34290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8pPr>
            <a:lvl9pPr marL="3886200" indent="-228600" eaLnBrk="0" fontAlgn="base" hangingPunct="0">
              <a:lnSpc>
                <a:spcPct val="90000"/>
              </a:lnSpc>
              <a:spcBef>
                <a:spcPts val="500"/>
              </a:spcBef>
              <a:spcAft>
                <a:spcPct val="0"/>
              </a:spcAft>
              <a:buSzPct val="100000"/>
              <a:buFont typeface="Arial" panose="020B0604020202020204" pitchFamily="34" charset="0"/>
              <a:buChar char="•"/>
              <a:defRPr>
                <a:solidFill>
                  <a:srgbClr val="000000"/>
                </a:solidFill>
                <a:latin typeface="Calibri" panose="020F0502020204030204" pitchFamily="34" charset="0"/>
                <a:ea typeface="SimSun" panose="02010600030101010101" pitchFamily="2" charset="-122"/>
              </a:defRPr>
            </a:lvl9pPr>
          </a:lstStyle>
          <a:p>
            <a:pPr algn="ctr" eaLnBrk="1" hangingPunct="1">
              <a:lnSpc>
                <a:spcPct val="100000"/>
              </a:lnSpc>
              <a:spcAft>
                <a:spcPct val="0"/>
              </a:spcAft>
            </a:pPr>
            <a:r>
              <a:rPr lang="en-US" altLang="en-US" sz="2400" dirty="0">
                <a:latin typeface="Bodoni 72 Oldstyle Book" pitchFamily="2" charset="0"/>
              </a:rPr>
              <a:t>Benzyl Nicotinate</a:t>
            </a:r>
          </a:p>
        </p:txBody>
      </p:sp>
      <p:sp>
        <p:nvSpPr>
          <p:cNvPr id="21" name="TextBox 20">
            <a:extLst>
              <a:ext uri="{FF2B5EF4-FFF2-40B4-BE49-F238E27FC236}">
                <a16:creationId xmlns:a16="http://schemas.microsoft.com/office/drawing/2014/main" id="{ED3E70C6-4EC6-074F-8277-9ABE12C82134}"/>
              </a:ext>
            </a:extLst>
          </p:cNvPr>
          <p:cNvSpPr txBox="1"/>
          <p:nvPr/>
        </p:nvSpPr>
        <p:spPr>
          <a:xfrm>
            <a:off x="4807515" y="1652300"/>
            <a:ext cx="2334427" cy="3477875"/>
          </a:xfrm>
          <a:prstGeom prst="rect">
            <a:avLst/>
          </a:prstGeom>
          <a:noFill/>
        </p:spPr>
        <p:txBody>
          <a:bodyPr wrap="square" rtlCol="0">
            <a:spAutoFit/>
          </a:bodyPr>
          <a:lstStyle/>
          <a:p>
            <a:pPr marL="285750" indent="-285750">
              <a:buFont typeface="Wingdings" pitchFamily="2" charset="2"/>
              <a:buChar char="§"/>
            </a:pPr>
            <a:r>
              <a:rPr lang="en-US" sz="2000" dirty="0">
                <a:latin typeface="Bodoni 72 Oldstyle Book" pitchFamily="2" charset="0"/>
              </a:rPr>
              <a:t>The more oxygen in your skin, the darker your results</a:t>
            </a:r>
          </a:p>
          <a:p>
            <a:pPr marL="285750" indent="-285750">
              <a:buFont typeface="Wingdings" pitchFamily="2" charset="2"/>
              <a:buChar char="§"/>
            </a:pPr>
            <a:r>
              <a:rPr lang="en-US" sz="2000" dirty="0">
                <a:latin typeface="Bodoni 72 Oldstyle Book" pitchFamily="2" charset="0"/>
              </a:rPr>
              <a:t>The most microcirculation is in the core of your body</a:t>
            </a:r>
          </a:p>
          <a:p>
            <a:pPr marL="285750" indent="-285750">
              <a:buFont typeface="Wingdings" pitchFamily="2" charset="2"/>
              <a:buChar char="§"/>
            </a:pPr>
            <a:r>
              <a:rPr lang="en-US" sz="2000" dirty="0">
                <a:latin typeface="Bodoni 72 Oldstyle Book" pitchFamily="2" charset="0"/>
              </a:rPr>
              <a:t>Intended for plateau tanners to take them to a different level </a:t>
            </a:r>
          </a:p>
        </p:txBody>
      </p:sp>
    </p:spTree>
    <p:extLst>
      <p:ext uri="{BB962C8B-B14F-4D97-AF65-F5344CB8AC3E}">
        <p14:creationId xmlns:p14="http://schemas.microsoft.com/office/powerpoint/2010/main" val="1134009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Title 4">
            <a:extLst>
              <a:ext uri="{FF2B5EF4-FFF2-40B4-BE49-F238E27FC236}">
                <a16:creationId xmlns:a16="http://schemas.microsoft.com/office/drawing/2014/main" id="{8AD14F80-6153-3845-B159-68F3AB7A1C2B}"/>
              </a:ext>
            </a:extLst>
          </p:cNvPr>
          <p:cNvSpPr>
            <a:spLocks noGrp="1"/>
          </p:cNvSpPr>
          <p:nvPr>
            <p:ph type="ctrTitle"/>
          </p:nvPr>
        </p:nvSpPr>
        <p:spPr>
          <a:xfrm>
            <a:off x="1524000" y="2235200"/>
            <a:ext cx="9144000" cy="2387600"/>
          </a:xfrm>
        </p:spPr>
        <p:txBody>
          <a:bodyPr anchor="ctr">
            <a:normAutofit/>
          </a:bodyPr>
          <a:lstStyle/>
          <a:p>
            <a:r>
              <a:rPr lang="en-US" sz="7200" dirty="0">
                <a:solidFill>
                  <a:srgbClr val="FF40FF"/>
                </a:solidFill>
                <a:latin typeface="Baskerville" panose="02020502070401020303" pitchFamily="18" charset="0"/>
                <a:ea typeface="Baskerville" panose="02020502070401020303" pitchFamily="18" charset="0"/>
              </a:rPr>
              <a:t>Bases of Lotion</a:t>
            </a:r>
          </a:p>
        </p:txBody>
      </p:sp>
    </p:spTree>
    <p:extLst>
      <p:ext uri="{BB962C8B-B14F-4D97-AF65-F5344CB8AC3E}">
        <p14:creationId xmlns:p14="http://schemas.microsoft.com/office/powerpoint/2010/main" val="1229034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E975F7B4-C5B2-2C4A-BB44-FF7DCF4ADC79}"/>
              </a:ext>
            </a:extLst>
          </p:cNvPr>
          <p:cNvSpPr txBox="1"/>
          <p:nvPr/>
        </p:nvSpPr>
        <p:spPr>
          <a:xfrm>
            <a:off x="5943455" y="616798"/>
            <a:ext cx="5794889" cy="4983244"/>
          </a:xfrm>
          <a:prstGeom prst="rect">
            <a:avLst/>
          </a:prstGeom>
          <a:noFill/>
          <a:ln w="9528" cap="flat">
            <a:solidFill>
              <a:srgbClr val="000000"/>
            </a:solidFill>
            <a:prstDash val="solid"/>
            <a:miter/>
          </a:ln>
        </p:spPr>
        <p:txBody>
          <a:bodyPr anchor="ctr">
            <a:normAutofit fontScale="92500" lnSpcReduction="10000"/>
          </a:bodyPr>
          <a:lstStyle/>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Smart Base, controlled moisture system</a:t>
            </a:r>
          </a:p>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Knows what areas of the skin are dry and oily – Sends moisture where needed for dryer skin, and less for oily areas</a:t>
            </a:r>
          </a:p>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Draws moisture from the air and traps it in your skin</a:t>
            </a:r>
          </a:p>
          <a:p>
            <a:pPr>
              <a:lnSpc>
                <a:spcPct val="110000"/>
              </a:lnSpc>
              <a:spcAft>
                <a:spcPts val="1415"/>
              </a:spcAft>
              <a:buSzPct val="100000"/>
              <a:defRPr sz="1700" b="0" i="0" u="none" strike="noStrike" kern="0" cap="none" spc="0" baseline="0">
                <a:solidFill>
                  <a:srgbClr val="000000"/>
                </a:solidFill>
                <a:uFillTx/>
              </a:defRPr>
            </a:pPr>
            <a:r>
              <a:rPr lang="en-US" sz="3200" b="1" dirty="0">
                <a:latin typeface="Baskerville" panose="02020502070401020303" pitchFamily="18" charset="0"/>
                <a:ea typeface="Baskerville" panose="02020502070401020303" pitchFamily="18" charset="0"/>
              </a:rPr>
              <a:t>• </a:t>
            </a:r>
            <a:r>
              <a:rPr lang="en-US" sz="3200" kern="0" dirty="0">
                <a:solidFill>
                  <a:srgbClr val="000000"/>
                </a:solidFill>
                <a:latin typeface="Bodoni 72 Oldstyle Book" pitchFamily="2" charset="0"/>
                <a:ea typeface="SimSun" pitchFamily="2"/>
              </a:rPr>
              <a:t>Skin stays hydrated for up to 24 hours</a:t>
            </a:r>
          </a:p>
        </p:txBody>
      </p:sp>
      <p:sp>
        <p:nvSpPr>
          <p:cNvPr id="6" name="Content Placeholder 2">
            <a:extLst>
              <a:ext uri="{FF2B5EF4-FFF2-40B4-BE49-F238E27FC236}">
                <a16:creationId xmlns:a16="http://schemas.microsoft.com/office/drawing/2014/main" id="{E05D1BA4-BEAA-8147-9441-5C37ED158CBF}"/>
              </a:ext>
            </a:extLst>
          </p:cNvPr>
          <p:cNvSpPr txBox="1"/>
          <p:nvPr/>
        </p:nvSpPr>
        <p:spPr>
          <a:xfrm>
            <a:off x="453656" y="2183161"/>
            <a:ext cx="5041073" cy="2491677"/>
          </a:xfrm>
          <a:prstGeom prst="rect">
            <a:avLst/>
          </a:prstGeom>
          <a:noFill/>
          <a:ln w="9528" cap="flat">
            <a:solidFill>
              <a:srgbClr val="000000"/>
            </a:solidFill>
            <a:prstDash val="solid"/>
            <a:miter/>
          </a:ln>
        </p:spPr>
        <p:txBody>
          <a:bodyPr anchor="ctr">
            <a:normAutofit/>
          </a:bodyPr>
          <a:lstStyle/>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4400" kern="0" dirty="0">
                <a:solidFill>
                  <a:srgbClr val="FF40FF"/>
                </a:solidFill>
                <a:latin typeface="Bodoni 72 Oldstyle Book" pitchFamily="2" charset="0"/>
                <a:ea typeface="SimSun" pitchFamily="2"/>
              </a:rPr>
              <a:t>CASHMERE BLEND</a:t>
            </a:r>
          </a:p>
          <a:p>
            <a:pPr algn="ctr" eaLnBrk="1" fontAlgn="auto" hangingPunct="1">
              <a:lnSpc>
                <a:spcPct val="110000"/>
              </a:lnSpc>
              <a:spcBef>
                <a:spcPts val="0"/>
              </a:spcBef>
              <a:spcAft>
                <a:spcPts val="1415"/>
              </a:spcAft>
              <a:buSzPct val="100000"/>
              <a:defRPr sz="1700" b="0" i="0" u="none" strike="noStrike" kern="0" cap="none" spc="0" baseline="0">
                <a:solidFill>
                  <a:srgbClr val="000000"/>
                </a:solidFill>
                <a:uFillTx/>
              </a:defRPr>
            </a:pPr>
            <a:r>
              <a:rPr lang="en-US" sz="2400" kern="0" dirty="0">
                <a:solidFill>
                  <a:srgbClr val="000000"/>
                </a:solidFill>
                <a:latin typeface="Bodoni 72 Oldstyle Book" pitchFamily="2" charset="0"/>
                <a:ea typeface="SimSun" pitchFamily="2"/>
              </a:rPr>
              <a:t>COLOR RUSH COLLECTION</a:t>
            </a:r>
          </a:p>
        </p:txBody>
      </p:sp>
    </p:spTree>
    <p:extLst>
      <p:ext uri="{BB962C8B-B14F-4D97-AF65-F5344CB8AC3E}">
        <p14:creationId xmlns:p14="http://schemas.microsoft.com/office/powerpoint/2010/main" val="36982150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5816</Words>
  <Application>Microsoft Macintosh PowerPoint</Application>
  <PresentationFormat>Widescreen</PresentationFormat>
  <Paragraphs>396</Paragraphs>
  <Slides>59</Slides>
  <Notes>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59</vt:i4>
      </vt:variant>
    </vt:vector>
  </HeadingPairs>
  <TitlesOfParts>
    <vt:vector size="72" baseType="lpstr">
      <vt:lpstr>Arial</vt:lpstr>
      <vt:lpstr>Baskerville</vt:lpstr>
      <vt:lpstr>BODONI 72 BOOK</vt:lpstr>
      <vt:lpstr>BODONI 72 BOOK</vt:lpstr>
      <vt:lpstr>Bodoni 72 Oldstyle Book</vt:lpstr>
      <vt:lpstr>Bodoni 72 Oldstyle Book</vt:lpstr>
      <vt:lpstr>Calibri</vt:lpstr>
      <vt:lpstr>Calibri Light</vt:lpstr>
      <vt:lpstr>Lucida Calligraphy</vt:lpstr>
      <vt:lpstr>StarSymbol</vt:lpstr>
      <vt:lpstr>Times New Roman</vt:lpstr>
      <vt:lpstr>Wingdings</vt:lpstr>
      <vt:lpstr>Office Theme</vt:lpstr>
      <vt:lpstr>PowerPoint Presentation</vt:lpstr>
      <vt:lpstr>Devoted Difference</vt:lpstr>
      <vt:lpstr>Importance of Using Lotion</vt:lpstr>
      <vt:lpstr>Categories</vt:lpstr>
      <vt:lpstr>Accelerators</vt:lpstr>
      <vt:lpstr>Bronzers</vt:lpstr>
      <vt:lpstr>Tingle</vt:lpstr>
      <vt:lpstr>Bases of Lotion</vt:lpstr>
      <vt:lpstr>PowerPoint Presentation</vt:lpstr>
      <vt:lpstr>PowerPoint Presentation</vt:lpstr>
      <vt:lpstr>PowerPoint Presentation</vt:lpstr>
      <vt:lpstr>PowerPoint Presentation</vt:lpstr>
      <vt:lpstr>PowerPoint Presentation</vt:lpstr>
      <vt:lpstr>PowerPoint Presentation</vt:lpstr>
      <vt:lpstr>NEW 2022 Key Ingredients</vt:lpstr>
      <vt:lpstr>NEW 2022 Key Ingredients</vt:lpstr>
      <vt:lpstr>POP QUIZ!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POP QUIZ!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Sunkissed Sweet Tea™ Color Extending After Sun Hydrator Sweetened with Black Tea, Raspberry &amp; Honey Extracts Because Sunkissed Skin is Always In! </vt:lpstr>
      <vt:lpstr>PowerPoint Presentation</vt:lpstr>
      <vt:lpstr>PowerPoint Presentation</vt:lpstr>
      <vt:lpstr>PowerPoint Presentation</vt:lpstr>
      <vt:lpstr>POP QUIZ!</vt:lpstr>
      <vt:lpstr>PowerPoint Presentation</vt:lpstr>
      <vt:lpstr>PowerPoint Presentation</vt:lpstr>
      <vt:lpstr>PowerPoint Presentation</vt:lpstr>
      <vt:lpstr>PowerPoint Presentation</vt:lpstr>
      <vt:lpstr>PowerPoint Presentation</vt:lpstr>
      <vt:lpstr>PowerPoint Presentation</vt:lpstr>
      <vt:lpstr>Sales Tips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Megan Racine</dc:creator>
  <cp:lastModifiedBy>Megan Racine</cp:lastModifiedBy>
  <cp:revision>9</cp:revision>
  <dcterms:created xsi:type="dcterms:W3CDTF">2021-12-17T15:11:38Z</dcterms:created>
  <dcterms:modified xsi:type="dcterms:W3CDTF">2022-04-07T19:41:16Z</dcterms:modified>
</cp:coreProperties>
</file>